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4" r:id="rId8"/>
    <p:sldId id="270" r:id="rId9"/>
    <p:sldId id="277" r:id="rId10"/>
    <p:sldId id="269" r:id="rId11"/>
    <p:sldId id="263" r:id="rId12"/>
    <p:sldId id="268" r:id="rId13"/>
    <p:sldId id="267" r:id="rId14"/>
    <p:sldId id="265" r:id="rId15"/>
    <p:sldId id="266" r:id="rId16"/>
    <p:sldId id="271" r:id="rId17"/>
    <p:sldId id="273" r:id="rId18"/>
    <p:sldId id="275" r:id="rId19"/>
    <p:sldId id="276" r:id="rId20"/>
    <p:sldId id="274" r:id="rId21"/>
    <p:sldId id="260" r:id="rId22"/>
    <p:sldId id="261"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C230A9-6896-3043-BDAE-5C4E464CB83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CF3EC40-5B77-9031-4BC0-DCC82874872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291586D9-574F-406F-0B98-70615DCBB8F6}"/>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5007D231-43D6-084F-A968-91F4F390D59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765B4A3-8EC7-EA9F-07B7-924838702144}"/>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566486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11C094-22B4-8A23-2B87-A5D47B5E9284}"/>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EF66F02-671A-4D2F-A462-AA3171B68619}"/>
              </a:ext>
            </a:extLst>
          </p:cNvPr>
          <p:cNvSpPr>
            <a:spLocks noGrp="1"/>
          </p:cNvSpPr>
          <p:nvPr>
            <p:ph type="body" orient="vert" idx="1"/>
          </p:nvPr>
        </p:nvSpPr>
        <p:spPr>
          <a:xfrm>
            <a:off x="838200" y="1825625"/>
            <a:ext cx="105156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B4003D4-A7F0-4411-AD86-AF2213ABD0F9}"/>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DFA2391C-0B9A-3606-DB98-9335978B845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144C83A-800B-9866-8D06-AF07ECC58F31}"/>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2241607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3394F37-C3B1-7DF2-250E-F9D050D7F6A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8E0F0BF-01C3-AA65-7B54-70FAE12FCD96}"/>
              </a:ext>
            </a:extLst>
          </p:cNvPr>
          <p:cNvSpPr>
            <a:spLocks noGrp="1"/>
          </p:cNvSpPr>
          <p:nvPr>
            <p:ph type="body" orient="vert" idx="1"/>
          </p:nvPr>
        </p:nvSpPr>
        <p:spPr>
          <a:xfrm>
            <a:off x="838200" y="365125"/>
            <a:ext cx="7734300"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1719669-A622-A44E-F85E-3327C46345A7}"/>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B8FD6A81-7C19-13D9-40D0-3A63E623DA1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4BFC24E-D6A0-C0B3-D4CD-08EB7EEBEC48}"/>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628285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F67D5F-FA62-BA58-40A3-AABB1375BF6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02BA486-DF0A-B017-3B07-7D84E0F9D2B5}"/>
              </a:ext>
            </a:extLst>
          </p:cNvPr>
          <p:cNvSpPr>
            <a:spLocks noGrp="1"/>
          </p:cNvSpPr>
          <p:nvPr>
            <p:ph idx="1"/>
          </p:nvPr>
        </p:nvSpPr>
        <p:spPr>
          <a:xfrm>
            <a:off x="838200" y="1825625"/>
            <a:ext cx="10515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7C0BF91-7D95-D0AB-EBCB-23DFCC7B62D9}"/>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EAF093E2-41E1-85B8-E818-C81BE37BE14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034313D-87F8-C5BA-549A-5F45D45E25DA}"/>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2868245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235969-80AB-9060-B547-FA73AC9BEF4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C005B759-09EA-1121-E05B-52FD373D1248}"/>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3C58382-E0B5-5A31-27A6-32AC41C91444}"/>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3B8D6B42-0343-3616-1F2F-F7E655A7EA4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3F20BAC-F234-F8A8-373F-A0E09E13D658}"/>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588555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2E1236-34F9-2CFC-7AD8-26797490C74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9630CA2-D033-31E6-E278-3512F4414F69}"/>
              </a:ext>
            </a:extLst>
          </p:cNvPr>
          <p:cNvSpPr>
            <a:spLocks noGrp="1"/>
          </p:cNvSpPr>
          <p:nvPr>
            <p:ph sz="half" idx="1"/>
          </p:nvPr>
        </p:nvSpPr>
        <p:spPr>
          <a:xfrm>
            <a:off x="838200" y="1825625"/>
            <a:ext cx="5181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4124BD42-0389-A945-1D9C-A14C49FC526B}"/>
              </a:ext>
            </a:extLst>
          </p:cNvPr>
          <p:cNvSpPr>
            <a:spLocks noGrp="1"/>
          </p:cNvSpPr>
          <p:nvPr>
            <p:ph sz="half" idx="2"/>
          </p:nvPr>
        </p:nvSpPr>
        <p:spPr>
          <a:xfrm>
            <a:off x="6172200" y="1825625"/>
            <a:ext cx="5181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05B13987-8201-02EC-98FF-7682CCD63655}"/>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6" name="Marcador de pie de página 5">
            <a:extLst>
              <a:ext uri="{FF2B5EF4-FFF2-40B4-BE49-F238E27FC236}">
                <a16:creationId xmlns:a16="http://schemas.microsoft.com/office/drawing/2014/main" id="{695E838E-A463-D43E-ECC9-AD25132F10C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20CD173-D5EA-60BE-CFDF-1BFF72968A49}"/>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17520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39DBF5-2CF1-A002-7FE9-80C47BCA0660}"/>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F8547CD-5D2F-D109-1B3F-9302CDF24FD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0922ADB-CF30-699A-2685-CCCEAEF3C63E}"/>
              </a:ext>
            </a:extLst>
          </p:cNvPr>
          <p:cNvSpPr>
            <a:spLocks noGrp="1"/>
          </p:cNvSpPr>
          <p:nvPr>
            <p:ph sz="half" idx="2"/>
          </p:nvPr>
        </p:nvSpPr>
        <p:spPr>
          <a:xfrm>
            <a:off x="839788" y="2505075"/>
            <a:ext cx="5157787"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A354FFE-9886-92C1-ED84-C2A5776C801E}"/>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2146C26-7CAC-C401-2CDF-7D3AAD7E3476}"/>
              </a:ext>
            </a:extLst>
          </p:cNvPr>
          <p:cNvSpPr>
            <a:spLocks noGrp="1"/>
          </p:cNvSpPr>
          <p:nvPr>
            <p:ph sz="quarter" idx="4"/>
          </p:nvPr>
        </p:nvSpPr>
        <p:spPr>
          <a:xfrm>
            <a:off x="6172200" y="2505075"/>
            <a:ext cx="5183188"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CBB2D140-55C7-2931-BD2D-D552AC048F21}"/>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8" name="Marcador de pie de página 7">
            <a:extLst>
              <a:ext uri="{FF2B5EF4-FFF2-40B4-BE49-F238E27FC236}">
                <a16:creationId xmlns:a16="http://schemas.microsoft.com/office/drawing/2014/main" id="{80E337D5-74C7-1369-E9D5-6448F150E1C4}"/>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6AF7E2E4-3ECC-15A0-A2C3-8D9AC7EACF98}"/>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183331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DD61DC-07DC-B9DB-7531-22F31A524318}"/>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2571E88D-4D82-084D-0A68-D503936C9FA0}"/>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4" name="Marcador de pie de página 3">
            <a:extLst>
              <a:ext uri="{FF2B5EF4-FFF2-40B4-BE49-F238E27FC236}">
                <a16:creationId xmlns:a16="http://schemas.microsoft.com/office/drawing/2014/main" id="{694A4169-C62F-E4FB-D397-AA21BC9AB74B}"/>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7B549A52-454B-3E3F-75CC-2086B6DD4218}"/>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3393615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82CE5F9-87A3-2DB1-98C3-B46C9F775208}"/>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3" name="Marcador de pie de página 2">
            <a:extLst>
              <a:ext uri="{FF2B5EF4-FFF2-40B4-BE49-F238E27FC236}">
                <a16:creationId xmlns:a16="http://schemas.microsoft.com/office/drawing/2014/main" id="{3DF324C7-FAC0-F7A4-1A2B-C2317CEA189E}"/>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38969FE0-9830-4FF1-AFDC-065BF35EC969}"/>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3919638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94AE2-8453-9FA9-870B-8B670C93CD4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FDF31FA-19AF-B5EB-8FDE-3F4173533B3D}"/>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A3EE7BD-CE28-9EF6-B910-4C03F806C15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D91849-F93A-8EF7-18CE-4125BCF876CA}"/>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6" name="Marcador de pie de página 5">
            <a:extLst>
              <a:ext uri="{FF2B5EF4-FFF2-40B4-BE49-F238E27FC236}">
                <a16:creationId xmlns:a16="http://schemas.microsoft.com/office/drawing/2014/main" id="{C9C9ED44-1889-0111-813D-4941F545474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A82EDB07-7F15-0B22-F1E0-828D5D99E66C}"/>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3788853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84E6BF-6F23-A101-52E5-CAE4A7382A0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D07C378-7287-2DB4-308E-7880BB01C817}"/>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Marcador de texto 3">
            <a:extLst>
              <a:ext uri="{FF2B5EF4-FFF2-40B4-BE49-F238E27FC236}">
                <a16:creationId xmlns:a16="http://schemas.microsoft.com/office/drawing/2014/main" id="{176640F3-3E1C-191F-531A-90F24275C54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09BA50A-EDF2-7291-8EDA-3B79CBB8B8DB}"/>
              </a:ext>
            </a:extLst>
          </p:cNvPr>
          <p:cNvSpPr>
            <a:spLocks noGrp="1"/>
          </p:cNvSpPr>
          <p:nvPr>
            <p:ph type="dt" sz="half" idx="10"/>
          </p:nvPr>
        </p:nvSpPr>
        <p:spPr/>
        <p:txBody>
          <a:bodyPr/>
          <a:lstStyle/>
          <a:p>
            <a:fld id="{D1A85E5A-8856-4B9A-856D-2C21FA44E33E}" type="datetimeFigureOut">
              <a:rPr lang="es-ES" smtClean="0"/>
              <a:t>15/01/2026</a:t>
            </a:fld>
            <a:endParaRPr lang="es-ES"/>
          </a:p>
        </p:txBody>
      </p:sp>
      <p:sp>
        <p:nvSpPr>
          <p:cNvPr id="6" name="Marcador de pie de página 5">
            <a:extLst>
              <a:ext uri="{FF2B5EF4-FFF2-40B4-BE49-F238E27FC236}">
                <a16:creationId xmlns:a16="http://schemas.microsoft.com/office/drawing/2014/main" id="{9DE1E72A-AFAE-FA31-9317-923AAD6F5D8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258D799-E484-B5AE-02B3-A7005E9DA122}"/>
              </a:ext>
            </a:extLst>
          </p:cNvPr>
          <p:cNvSpPr>
            <a:spLocks noGrp="1"/>
          </p:cNvSpPr>
          <p:nvPr>
            <p:ph type="sldNum" sz="quarter" idx="12"/>
          </p:nvPr>
        </p:nvSpPr>
        <p:spPr/>
        <p:txBody>
          <a:bodyPr/>
          <a:lstStyle/>
          <a:p>
            <a:fld id="{F6FD3081-E8F5-4C5F-BDA6-FE65420E5EBA}" type="slidenum">
              <a:rPr lang="es-ES" smtClean="0"/>
              <a:t>‹Nº›</a:t>
            </a:fld>
            <a:endParaRPr lang="es-ES"/>
          </a:p>
        </p:txBody>
      </p:sp>
    </p:spTree>
    <p:extLst>
      <p:ext uri="{BB962C8B-B14F-4D97-AF65-F5344CB8AC3E}">
        <p14:creationId xmlns:p14="http://schemas.microsoft.com/office/powerpoint/2010/main" val="3665802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CD8AF11-E353-8122-6D00-279964A377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p>
        </p:txBody>
      </p:sp>
      <p:sp>
        <p:nvSpPr>
          <p:cNvPr id="3" name="Marcador de texto 2">
            <a:extLst>
              <a:ext uri="{FF2B5EF4-FFF2-40B4-BE49-F238E27FC236}">
                <a16:creationId xmlns:a16="http://schemas.microsoft.com/office/drawing/2014/main" id="{456EF602-F9E2-79D9-DC8F-BDE8DE7628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fecha 3">
            <a:extLst>
              <a:ext uri="{FF2B5EF4-FFF2-40B4-BE49-F238E27FC236}">
                <a16:creationId xmlns:a16="http://schemas.microsoft.com/office/drawing/2014/main" id="{52BDA25E-5BF5-A729-CB88-937BEBABFC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A85E5A-8856-4B9A-856D-2C21FA44E33E}" type="datetimeFigureOut">
              <a:rPr lang="es-ES" smtClean="0"/>
              <a:t>15/01/2026</a:t>
            </a:fld>
            <a:endParaRPr lang="es-ES"/>
          </a:p>
        </p:txBody>
      </p:sp>
      <p:sp>
        <p:nvSpPr>
          <p:cNvPr id="5" name="Marcador de pie de página 4">
            <a:extLst>
              <a:ext uri="{FF2B5EF4-FFF2-40B4-BE49-F238E27FC236}">
                <a16:creationId xmlns:a16="http://schemas.microsoft.com/office/drawing/2014/main" id="{883E85CE-EDAF-DD0C-D8B8-5135E0F5D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B668C936-FA39-EDEA-BA5C-75F528A7CD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FD3081-E8F5-4C5F-BDA6-FE65420E5EBA}" type="slidenum">
              <a:rPr lang="es-ES" smtClean="0"/>
              <a:t>‹Nº›</a:t>
            </a:fld>
            <a:endParaRPr lang="es-ES"/>
          </a:p>
        </p:txBody>
      </p:sp>
    </p:spTree>
    <p:extLst>
      <p:ext uri="{BB962C8B-B14F-4D97-AF65-F5344CB8AC3E}">
        <p14:creationId xmlns:p14="http://schemas.microsoft.com/office/powerpoint/2010/main" val="1874043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juntadeandalucia.es/economiaconocimientoempresasyuniversidad/sguit/?q=grados&amp;d=g_b_parametros_prox_top.php" TargetMode="External"/><Relationship Id="rId2" Type="http://schemas.openxmlformats.org/officeDocument/2006/relationships/hyperlink" Target="https://www.juntadeandalucia.es/economiaconocimientoempresasyuniversidad/sguit/?q=grados&amp;d=g_b_examenes_anteriores.php"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acaubx@upo.es" TargetMode="External"/><Relationship Id="rId2" Type="http://schemas.openxmlformats.org/officeDocument/2006/relationships/hyperlink" Target="mailto:nfalfal935@g.educaand.es"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E0F7D7-6A62-FDE5-293A-6A1859C61C3A}"/>
              </a:ext>
            </a:extLst>
          </p:cNvPr>
          <p:cNvSpPr>
            <a:spLocks noGrp="1"/>
          </p:cNvSpPr>
          <p:nvPr>
            <p:ph type="ctrTitle"/>
          </p:nvPr>
        </p:nvSpPr>
        <p:spPr>
          <a:xfrm>
            <a:off x="788708" y="2168743"/>
            <a:ext cx="9144000" cy="2387600"/>
          </a:xfrm>
        </p:spPr>
        <p:txBody>
          <a:bodyPr>
            <a:normAutofit/>
          </a:bodyPr>
          <a:lstStyle/>
          <a:p>
            <a:pPr algn="l"/>
            <a:r>
              <a:rPr lang="es-ES" sz="5400" b="1" dirty="0">
                <a:solidFill>
                  <a:schemeClr val="bg1"/>
                </a:solidFill>
                <a:latin typeface="Arial" panose="020B0604020202020204" pitchFamily="34" charset="0"/>
                <a:cs typeface="Arial" panose="020B0604020202020204" pitchFamily="34" charset="0"/>
              </a:rPr>
              <a:t>REUNIÓN PAU 2026, LENGUA EXTRANJERA FRANCÉS II,</a:t>
            </a:r>
          </a:p>
        </p:txBody>
      </p:sp>
      <p:sp>
        <p:nvSpPr>
          <p:cNvPr id="3" name="Subtítulo 2">
            <a:extLst>
              <a:ext uri="{FF2B5EF4-FFF2-40B4-BE49-F238E27FC236}">
                <a16:creationId xmlns:a16="http://schemas.microsoft.com/office/drawing/2014/main" id="{90E06358-B87B-EB46-A47C-E24A00DAB357}"/>
              </a:ext>
            </a:extLst>
          </p:cNvPr>
          <p:cNvSpPr>
            <a:spLocks noGrp="1"/>
          </p:cNvSpPr>
          <p:nvPr>
            <p:ph type="subTitle" idx="1"/>
          </p:nvPr>
        </p:nvSpPr>
        <p:spPr>
          <a:xfrm>
            <a:off x="788708" y="4648418"/>
            <a:ext cx="9144000" cy="1655762"/>
          </a:xfrm>
        </p:spPr>
        <p:txBody>
          <a:bodyPr>
            <a:normAutofit/>
          </a:bodyPr>
          <a:lstStyle/>
          <a:p>
            <a:pPr algn="l"/>
            <a:r>
              <a:rPr lang="es-ES" dirty="0">
                <a:solidFill>
                  <a:schemeClr val="bg1"/>
                </a:solidFill>
                <a:latin typeface="Arial" panose="020B0604020202020204" pitchFamily="34" charset="0"/>
                <a:cs typeface="Arial" panose="020B0604020202020204" pitchFamily="34" charset="0"/>
              </a:rPr>
              <a:t>MIÉRCOLES, 22 DE OCTUBRE 2025, 18H.</a:t>
            </a:r>
          </a:p>
          <a:p>
            <a:pPr algn="l"/>
            <a:r>
              <a:rPr lang="es-ES" dirty="0">
                <a:solidFill>
                  <a:schemeClr val="bg1"/>
                </a:solidFill>
                <a:latin typeface="Arial" panose="020B0604020202020204" pitchFamily="34" charset="0"/>
                <a:cs typeface="Arial" panose="020B0604020202020204" pitchFamily="34" charset="0"/>
              </a:rPr>
              <a:t>EDIFICIO 16, AULA 6. </a:t>
            </a:r>
          </a:p>
          <a:p>
            <a:pPr algn="l"/>
            <a:r>
              <a:rPr lang="es-ES" dirty="0">
                <a:solidFill>
                  <a:schemeClr val="bg1"/>
                </a:solidFill>
                <a:latin typeface="Arial" panose="020B0604020202020204" pitchFamily="34" charset="0"/>
                <a:cs typeface="Arial" panose="020B0604020202020204" pitchFamily="34" charset="0"/>
              </a:rPr>
              <a:t>NURIA FALLA FALCÓN, ANNE AUBRY</a:t>
            </a:r>
          </a:p>
        </p:txBody>
      </p:sp>
    </p:spTree>
    <p:extLst>
      <p:ext uri="{BB962C8B-B14F-4D97-AF65-F5344CB8AC3E}">
        <p14:creationId xmlns:p14="http://schemas.microsoft.com/office/powerpoint/2010/main" val="3174340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10323167" cy="5293757"/>
          </a:xfrm>
          <a:prstGeom prst="rect">
            <a:avLst/>
          </a:prstGeom>
        </p:spPr>
        <p:txBody>
          <a:bodyPr wrap="square">
            <a:spAutoFit/>
          </a:bodyPr>
          <a:lstStyle/>
          <a:p>
            <a:r>
              <a:rPr lang="es-ES" sz="3200" b="1" dirty="0">
                <a:solidFill>
                  <a:prstClr val="white"/>
                </a:solidFill>
                <a:latin typeface="Arial" panose="020B0604020202020204" pitchFamily="34" charset="0"/>
                <a:ea typeface="+mj-ea"/>
                <a:cs typeface="Arial" panose="020B0604020202020204" pitchFamily="34" charset="0"/>
              </a:rPr>
              <a:t>I.1. preguntas verdadero o falso ( 1,5 puntos)</a:t>
            </a:r>
            <a:endParaRPr lang="fr-BE" dirty="0">
              <a:latin typeface="Arial" panose="020B0604020202020204" pitchFamily="34" charset="0"/>
              <a:cs typeface="Arial" panose="020B0604020202020204" pitchFamily="34" charset="0"/>
            </a:endParaRPr>
          </a:p>
          <a:p>
            <a:pPr lvl="3"/>
            <a:r>
              <a:rPr lang="es-ES" sz="2400" b="1" dirty="0">
                <a:solidFill>
                  <a:srgbClr val="FF0000"/>
                </a:solidFill>
                <a:highlight>
                  <a:srgbClr val="FFFF00"/>
                </a:highlight>
                <a:latin typeface="Arial" panose="020B0604020202020204" pitchFamily="34" charset="0"/>
                <a:cs typeface="Arial" panose="020B0604020202020204" pitchFamily="34" charset="0"/>
              </a:rPr>
              <a:t>ANTES</a:t>
            </a:r>
            <a:r>
              <a:rPr lang="es-ES" sz="2400" dirty="0">
                <a:solidFill>
                  <a:srgbClr val="FF0000"/>
                </a:solidFill>
                <a:latin typeface="Arial" panose="020B0604020202020204" pitchFamily="34" charset="0"/>
                <a:cs typeface="Arial" panose="020B0604020202020204" pitchFamily="34" charset="0"/>
              </a:rPr>
              <a:t> </a:t>
            </a:r>
            <a:r>
              <a:rPr lang="es-ES" sz="2000" dirty="0">
                <a:solidFill>
                  <a:srgbClr val="FF0000"/>
                </a:solidFill>
                <a:latin typeface="Arial" panose="020B0604020202020204" pitchFamily="34" charset="0"/>
                <a:cs typeface="Arial" panose="020B0604020202020204" pitchFamily="34" charset="0"/>
              </a:rPr>
              <a:t>: </a:t>
            </a:r>
            <a:r>
              <a:rPr lang="es-ES" sz="2000" b="1" dirty="0">
                <a:solidFill>
                  <a:prstClr val="white"/>
                </a:solidFill>
                <a:latin typeface="Arial" panose="020B0604020202020204" pitchFamily="34" charset="0"/>
                <a:cs typeface="Arial" panose="020B0604020202020204" pitchFamily="34" charset="0"/>
              </a:rPr>
              <a:t>eran 4 ejercicios</a:t>
            </a:r>
            <a:endParaRPr lang="fr-BE" sz="2000" dirty="0">
              <a:latin typeface="Arial" panose="020B0604020202020204" pitchFamily="34" charset="0"/>
              <a:cs typeface="Arial" panose="020B0604020202020204" pitchFamily="34" charset="0"/>
            </a:endParaRPr>
          </a:p>
          <a:p>
            <a:pPr lvl="3"/>
            <a:r>
              <a:rPr lang="es-ES" sz="2400" b="1" dirty="0">
                <a:solidFill>
                  <a:srgbClr val="FF0000"/>
                </a:solidFill>
                <a:highlight>
                  <a:srgbClr val="FFFF00"/>
                </a:highlight>
                <a:latin typeface="Arial" panose="020B0604020202020204" pitchFamily="34" charset="0"/>
                <a:cs typeface="Arial" panose="020B0604020202020204" pitchFamily="34" charset="0"/>
              </a:rPr>
              <a:t>AHORA</a:t>
            </a:r>
            <a:r>
              <a:rPr lang="es-ES" sz="2400" b="1" dirty="0">
                <a:solidFill>
                  <a:srgbClr val="FF0000"/>
                </a:solidFill>
                <a:latin typeface="Arial" panose="020B0604020202020204" pitchFamily="34" charset="0"/>
                <a:cs typeface="Arial" panose="020B0604020202020204" pitchFamily="34" charset="0"/>
              </a:rPr>
              <a:t>: </a:t>
            </a:r>
            <a:r>
              <a:rPr lang="es-ES" sz="2400" b="1" dirty="0">
                <a:solidFill>
                  <a:prstClr val="white"/>
                </a:solidFill>
                <a:latin typeface="Arial" panose="020B0604020202020204" pitchFamily="34" charset="0"/>
                <a:cs typeface="Arial" panose="020B0604020202020204" pitchFamily="34" charset="0"/>
              </a:rPr>
              <a:t>son 3 ejercicios de 0,5 puntos</a:t>
            </a:r>
            <a:endParaRPr lang="es-ES" sz="2400" b="1" dirty="0">
              <a:latin typeface="Arial" panose="020B0604020202020204" pitchFamily="34" charset="0"/>
              <a:cs typeface="Arial" panose="020B0604020202020204" pitchFamily="34" charset="0"/>
            </a:endParaRPr>
          </a:p>
          <a:p>
            <a:r>
              <a:rPr lang="es-ES" sz="3200" b="1" dirty="0">
                <a:solidFill>
                  <a:prstClr val="white"/>
                </a:solidFill>
                <a:latin typeface="Arial" panose="020B0604020202020204" pitchFamily="34" charset="0"/>
                <a:cs typeface="Arial" panose="020B0604020202020204" pitchFamily="34" charset="0"/>
              </a:rPr>
              <a:t>I.2. preguntas de elección múltiple ( 1,5 puntos)</a:t>
            </a:r>
            <a:endParaRPr lang="fr-BE" sz="3200" dirty="0">
              <a:latin typeface="Arial" panose="020B0604020202020204" pitchFamily="34" charset="0"/>
              <a:cs typeface="Arial" panose="020B0604020202020204" pitchFamily="34" charset="0"/>
            </a:endParaRPr>
          </a:p>
          <a:p>
            <a:r>
              <a:rPr lang="es-ES" b="1" dirty="0">
                <a:latin typeface="Arial" panose="020B0604020202020204" pitchFamily="34" charset="0"/>
                <a:cs typeface="Arial" panose="020B0604020202020204" pitchFamily="34" charset="0"/>
              </a:rPr>
              <a:t>	       </a:t>
            </a:r>
            <a:r>
              <a:rPr lang="es-ES" sz="2400" b="1" dirty="0">
                <a:solidFill>
                  <a:srgbClr val="FF0000"/>
                </a:solidFill>
                <a:highlight>
                  <a:srgbClr val="FFFF00"/>
                </a:highlight>
                <a:latin typeface="Arial" panose="020B0604020202020204" pitchFamily="34" charset="0"/>
                <a:cs typeface="Arial" panose="020B0604020202020204" pitchFamily="34" charset="0"/>
              </a:rPr>
              <a:t>ANTES</a:t>
            </a:r>
            <a:r>
              <a:rPr lang="es-ES" sz="2000" dirty="0">
                <a:solidFill>
                  <a:srgbClr val="FF0000"/>
                </a:solidFill>
                <a:latin typeface="Arial" panose="020B0604020202020204" pitchFamily="34" charset="0"/>
                <a:cs typeface="Arial" panose="020B0604020202020204" pitchFamily="34" charset="0"/>
              </a:rPr>
              <a:t>: </a:t>
            </a:r>
            <a:r>
              <a:rPr lang="es-ES" sz="2000" b="1" dirty="0">
                <a:solidFill>
                  <a:prstClr val="white"/>
                </a:solidFill>
                <a:latin typeface="Arial" panose="020B0604020202020204" pitchFamily="34" charset="0"/>
                <a:cs typeface="Arial" panose="020B0604020202020204" pitchFamily="34" charset="0"/>
              </a:rPr>
              <a:t>no existía</a:t>
            </a:r>
            <a:r>
              <a:rPr lang="es-ES" sz="2000" dirty="0">
                <a:latin typeface="Arial" panose="020B0604020202020204" pitchFamily="34" charset="0"/>
                <a:cs typeface="Arial" panose="020B0604020202020204" pitchFamily="34" charset="0"/>
              </a:rPr>
              <a:t> </a:t>
            </a:r>
            <a:endParaRPr lang="fr-BE" sz="2000" dirty="0">
              <a:latin typeface="Arial" panose="020B0604020202020204" pitchFamily="34" charset="0"/>
              <a:cs typeface="Arial" panose="020B0604020202020204" pitchFamily="34" charset="0"/>
            </a:endParaRPr>
          </a:p>
          <a:p>
            <a:pPr lvl="2"/>
            <a:r>
              <a:rPr lang="es-ES" sz="2000" dirty="0">
                <a:solidFill>
                  <a:srgbClr val="FF0000"/>
                </a:solidFill>
                <a:latin typeface="Arial" panose="020B0604020202020204" pitchFamily="34" charset="0"/>
                <a:cs typeface="Arial" panose="020B0604020202020204" pitchFamily="34" charset="0"/>
              </a:rPr>
              <a:t>      </a:t>
            </a:r>
            <a:r>
              <a:rPr lang="es-ES" sz="2400" b="1" dirty="0">
                <a:solidFill>
                  <a:srgbClr val="FF0000"/>
                </a:solidFill>
                <a:highlight>
                  <a:srgbClr val="FFFF00"/>
                </a:highlight>
                <a:latin typeface="Arial" panose="020B0604020202020204" pitchFamily="34" charset="0"/>
                <a:cs typeface="Arial" panose="020B0604020202020204" pitchFamily="34" charset="0"/>
              </a:rPr>
              <a:t>AHORA:</a:t>
            </a:r>
            <a:r>
              <a:rPr lang="es-ES" sz="2000" dirty="0">
                <a:solidFill>
                  <a:srgbClr val="FF0000"/>
                </a:solidFill>
                <a:latin typeface="Arial" panose="020B0604020202020204" pitchFamily="34" charset="0"/>
                <a:cs typeface="Arial" panose="020B0604020202020204" pitchFamily="34" charset="0"/>
              </a:rPr>
              <a:t> </a:t>
            </a:r>
            <a:r>
              <a:rPr lang="es-ES" sz="2000" b="1" dirty="0">
                <a:solidFill>
                  <a:prstClr val="white"/>
                </a:solidFill>
                <a:latin typeface="Arial" panose="020B0604020202020204" pitchFamily="34" charset="0"/>
                <a:cs typeface="Arial" panose="020B0604020202020204" pitchFamily="34" charset="0"/>
              </a:rPr>
              <a:t>son 3 ejercicios de comprensión de 0,5 puntos con  elección   entre 4 opciones</a:t>
            </a:r>
          </a:p>
          <a:p>
            <a:r>
              <a:rPr lang="es-ES" sz="3200" b="1" dirty="0">
                <a:solidFill>
                  <a:prstClr val="white"/>
                </a:solidFill>
                <a:latin typeface="Arial" panose="020B0604020202020204" pitchFamily="34" charset="0"/>
                <a:cs typeface="Arial" panose="020B0604020202020204" pitchFamily="34" charset="0"/>
              </a:rPr>
              <a:t>I.3. preguntas de respuesta abierta ( 2 puntos)</a:t>
            </a:r>
            <a:endParaRPr lang="fr-BE" sz="3200" dirty="0">
              <a:latin typeface="Arial" panose="020B0604020202020204" pitchFamily="34" charset="0"/>
              <a:cs typeface="Arial" panose="020B0604020202020204" pitchFamily="34" charset="0"/>
            </a:endParaRPr>
          </a:p>
          <a:p>
            <a:r>
              <a:rPr lang="es-ES" b="1" dirty="0">
                <a:latin typeface="Arial" panose="020B0604020202020204" pitchFamily="34" charset="0"/>
                <a:cs typeface="Arial" panose="020B0604020202020204" pitchFamily="34" charset="0"/>
              </a:rPr>
              <a:t>	       </a:t>
            </a:r>
            <a:r>
              <a:rPr lang="es-ES" sz="2400" b="1" dirty="0">
                <a:solidFill>
                  <a:srgbClr val="FF0000"/>
                </a:solidFill>
                <a:highlight>
                  <a:srgbClr val="FFFF00"/>
                </a:highlight>
                <a:latin typeface="Arial" panose="020B0604020202020204" pitchFamily="34" charset="0"/>
                <a:cs typeface="Arial" panose="020B0604020202020204" pitchFamily="34" charset="0"/>
              </a:rPr>
              <a:t>ANTES:</a:t>
            </a:r>
            <a:r>
              <a:rPr lang="es-ES" sz="2000" dirty="0">
                <a:solidFill>
                  <a:srgbClr val="FF0000"/>
                </a:solidFill>
                <a:latin typeface="Arial" panose="020B0604020202020204" pitchFamily="34" charset="0"/>
                <a:cs typeface="Arial" panose="020B0604020202020204" pitchFamily="34" charset="0"/>
              </a:rPr>
              <a:t> </a:t>
            </a:r>
            <a:r>
              <a:rPr lang="es-ES" sz="2000" b="1" dirty="0">
                <a:solidFill>
                  <a:prstClr val="white"/>
                </a:solidFill>
                <a:latin typeface="Arial" panose="020B0604020202020204" pitchFamily="34" charset="0"/>
                <a:cs typeface="Arial" panose="020B0604020202020204" pitchFamily="34" charset="0"/>
              </a:rPr>
              <a:t>no existía</a:t>
            </a:r>
            <a:r>
              <a:rPr lang="es-ES" sz="2000" dirty="0">
                <a:latin typeface="Arial" panose="020B0604020202020204" pitchFamily="34" charset="0"/>
                <a:cs typeface="Arial" panose="020B0604020202020204" pitchFamily="34" charset="0"/>
              </a:rPr>
              <a:t> </a:t>
            </a:r>
          </a:p>
          <a:p>
            <a:r>
              <a:rPr lang="es-ES" sz="2000" dirty="0">
                <a:latin typeface="Arial" panose="020B0604020202020204" pitchFamily="34" charset="0"/>
                <a:cs typeface="Arial" panose="020B0604020202020204" pitchFamily="34" charset="0"/>
              </a:rPr>
              <a:t>	      </a:t>
            </a:r>
            <a:r>
              <a:rPr lang="es-ES" sz="2400" b="1" dirty="0">
                <a:solidFill>
                  <a:srgbClr val="FF0000"/>
                </a:solidFill>
                <a:highlight>
                  <a:srgbClr val="FFFF00"/>
                </a:highlight>
                <a:latin typeface="Arial" panose="020B0604020202020204" pitchFamily="34" charset="0"/>
                <a:cs typeface="Arial" panose="020B0604020202020204" pitchFamily="34" charset="0"/>
              </a:rPr>
              <a:t>AHORA:</a:t>
            </a:r>
            <a:r>
              <a:rPr lang="es-ES" sz="2000" dirty="0">
                <a:solidFill>
                  <a:srgbClr val="FF0000"/>
                </a:solidFill>
                <a:latin typeface="Arial" panose="020B0604020202020204" pitchFamily="34" charset="0"/>
                <a:cs typeface="Arial" panose="020B0604020202020204" pitchFamily="34" charset="0"/>
              </a:rPr>
              <a:t> </a:t>
            </a:r>
            <a:r>
              <a:rPr lang="es-ES" sz="2000" b="1" dirty="0">
                <a:solidFill>
                  <a:prstClr val="white"/>
                </a:solidFill>
                <a:latin typeface="Arial" panose="020B0604020202020204" pitchFamily="34" charset="0"/>
                <a:cs typeface="Arial" panose="020B0604020202020204" pitchFamily="34" charset="0"/>
              </a:rPr>
              <a:t>son dos preguntas abiertas de comprensión del texto. Se tendrán que responder ambas preguntas  SIN COPIAR LITERALMENTE del texto, sino reformulando para expresar la idea. Se corregirán teniendo en cuenta la idea reflejada (0,5) y la expresión (0,5).</a:t>
            </a:r>
            <a:endParaRPr kumimoji="0" lang="fr-BE" sz="2000" b="0" i="0" u="none" strike="noStrike" kern="1200" cap="none" spc="0" normalizeH="0" baseline="0" noProof="0" dirty="0">
              <a:ln>
                <a:noFill/>
              </a:ln>
              <a:solidFill>
                <a:prstClr val="black">
                  <a:lumMod val="75000"/>
                  <a:lumOff val="25000"/>
                </a:prstClr>
              </a:solidFill>
              <a:effectLst/>
              <a:uLnTx/>
              <a:uFillTx/>
              <a:latin typeface="Calibri"/>
              <a:ea typeface="+mn-ea"/>
              <a:cs typeface="+mn-cs"/>
            </a:endParaRPr>
          </a:p>
          <a:p>
            <a:pPr lvl="2"/>
            <a:endParaRPr lang="es-ES" dirty="0"/>
          </a:p>
        </p:txBody>
      </p:sp>
    </p:spTree>
    <p:extLst>
      <p:ext uri="{BB962C8B-B14F-4D97-AF65-F5344CB8AC3E}">
        <p14:creationId xmlns:p14="http://schemas.microsoft.com/office/powerpoint/2010/main" val="2794178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8934275" cy="4462760"/>
          </a:xfrm>
          <a:prstGeom prst="rect">
            <a:avLst/>
          </a:prstGeom>
        </p:spPr>
        <p:txBody>
          <a:bodyPr wrap="square">
            <a:spAutoFit/>
          </a:bodyPr>
          <a:lstStyle/>
          <a:p>
            <a:r>
              <a:rPr lang="es-ES" sz="2800" b="1" dirty="0">
                <a:solidFill>
                  <a:prstClr val="white"/>
                </a:solidFill>
                <a:latin typeface="Arial" panose="020B0604020202020204" pitchFamily="34" charset="0"/>
                <a:ea typeface="+mj-ea"/>
                <a:cs typeface="Arial" panose="020B0604020202020204" pitchFamily="34" charset="0"/>
              </a:rPr>
              <a:t>BLOQUE II (anteriormente B) (</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2 puntos</a:t>
            </a:r>
            <a:r>
              <a:rPr lang="es-ES" sz="2800" b="1" dirty="0">
                <a:solidFill>
                  <a:prstClr val="white"/>
                </a:solidFill>
                <a:latin typeface="Arial" panose="020B0604020202020204" pitchFamily="34" charset="0"/>
                <a:ea typeface="+mj-ea"/>
                <a:cs typeface="Arial" panose="020B0604020202020204" pitchFamily="34" charset="0"/>
              </a:rPr>
              <a:t>)</a:t>
            </a:r>
          </a:p>
          <a:p>
            <a:endParaRPr lang="es-ES" sz="2800" b="1" dirty="0">
              <a:solidFill>
                <a:prstClr val="white"/>
              </a:solidFill>
              <a:latin typeface="Arial" panose="020B0604020202020204" pitchFamily="34" charset="0"/>
              <a:ea typeface="+mj-ea"/>
              <a:cs typeface="Arial" panose="020B0604020202020204" pitchFamily="34" charset="0"/>
            </a:endParaRPr>
          </a:p>
          <a:p>
            <a:r>
              <a:rPr lang="es-ES" sz="2800" b="1" dirty="0">
                <a:solidFill>
                  <a:prstClr val="white"/>
                </a:solidFill>
                <a:latin typeface="Arial" panose="020B0604020202020204" pitchFamily="34" charset="0"/>
                <a:ea typeface="+mj-ea"/>
                <a:cs typeface="Arial" panose="020B0604020202020204" pitchFamily="34" charset="0"/>
              </a:rPr>
              <a:t>Cambio en el contenido:</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ANTES</a:t>
            </a:r>
            <a:r>
              <a:rPr lang="es-ES" sz="2800" b="1" dirty="0">
                <a:solidFill>
                  <a:prstClr val="white"/>
                </a:solidFill>
                <a:latin typeface="Arial" panose="020B0604020202020204" pitchFamily="34" charset="0"/>
                <a:ea typeface="+mj-ea"/>
                <a:cs typeface="Arial" panose="020B0604020202020204" pitchFamily="34" charset="0"/>
              </a:rPr>
              <a:t>: Eran preguntas únicamente de gramática.</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AHORA</a:t>
            </a:r>
            <a:r>
              <a:rPr lang="es-ES" sz="2800" b="1" dirty="0">
                <a:solidFill>
                  <a:prstClr val="white"/>
                </a:solidFill>
                <a:latin typeface="Arial" panose="020B0604020202020204" pitchFamily="34" charset="0"/>
                <a:ea typeface="+mj-ea"/>
                <a:cs typeface="Arial" panose="020B0604020202020204" pitchFamily="34" charset="0"/>
              </a:rPr>
              <a:t>: Se mezclan preguntas de léxico y de 	gramática.</a:t>
            </a:r>
          </a:p>
          <a:p>
            <a:endParaRPr lang="es-ES" sz="2800" b="1" dirty="0">
              <a:solidFill>
                <a:prstClr val="white"/>
              </a:solidFill>
              <a:latin typeface="Arial" panose="020B0604020202020204" pitchFamily="34" charset="0"/>
              <a:ea typeface="+mj-ea"/>
              <a:cs typeface="Arial" panose="020B0604020202020204" pitchFamily="34" charset="0"/>
            </a:endParaRPr>
          </a:p>
          <a:p>
            <a:r>
              <a:rPr lang="es-ES" sz="2800" b="1" dirty="0">
                <a:solidFill>
                  <a:prstClr val="white"/>
                </a:solidFill>
                <a:latin typeface="Arial" panose="020B0604020202020204" pitchFamily="34" charset="0"/>
                <a:ea typeface="+mj-ea"/>
                <a:cs typeface="Arial" panose="020B0604020202020204" pitchFamily="34" charset="0"/>
              </a:rPr>
              <a:t>Cambio en la opcionalidad:</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ANTES</a:t>
            </a:r>
            <a:r>
              <a:rPr lang="es-ES" sz="2800" b="1" dirty="0">
                <a:solidFill>
                  <a:prstClr val="white"/>
                </a:solidFill>
                <a:latin typeface="Arial" panose="020B0604020202020204" pitchFamily="34" charset="0"/>
                <a:ea typeface="+mj-ea"/>
                <a:cs typeface="Arial" panose="020B0604020202020204" pitchFamily="34" charset="0"/>
              </a:rPr>
              <a:t>: De 8 opciones se elegían 4.</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AHORA</a:t>
            </a:r>
            <a:r>
              <a:rPr lang="es-ES" sz="2800" b="1" dirty="0">
                <a:solidFill>
                  <a:prstClr val="white"/>
                </a:solidFill>
                <a:latin typeface="Arial" panose="020B0604020202020204" pitchFamily="34" charset="0"/>
                <a:ea typeface="+mj-ea"/>
                <a:cs typeface="Arial" panose="020B0604020202020204" pitchFamily="34" charset="0"/>
              </a:rPr>
              <a:t>: De 5 opciones se eligen </a:t>
            </a:r>
            <a:r>
              <a:rPr lang="es-ES" sz="3200" b="1" dirty="0">
                <a:solidFill>
                  <a:prstClr val="white"/>
                </a:solidFill>
                <a:latin typeface="Arial" panose="020B0604020202020204" pitchFamily="34" charset="0"/>
                <a:ea typeface="+mj-ea"/>
                <a:cs typeface="Arial" panose="020B0604020202020204" pitchFamily="34" charset="0"/>
              </a:rPr>
              <a:t>4.</a:t>
            </a:r>
          </a:p>
        </p:txBody>
      </p:sp>
    </p:spTree>
    <p:extLst>
      <p:ext uri="{BB962C8B-B14F-4D97-AF65-F5344CB8AC3E}">
        <p14:creationId xmlns:p14="http://schemas.microsoft.com/office/powerpoint/2010/main" val="478845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8934275" cy="1354217"/>
          </a:xfrm>
          <a:prstGeom prst="rect">
            <a:avLst/>
          </a:prstGeom>
        </p:spPr>
        <p:txBody>
          <a:bodyPr wrap="square">
            <a:spAutoFit/>
          </a:bodyPr>
          <a:lstStyle/>
          <a:p>
            <a:r>
              <a:rPr lang="es-ES" sz="3200" b="1" dirty="0" err="1">
                <a:solidFill>
                  <a:prstClr val="white"/>
                </a:solidFill>
                <a:latin typeface="Arial" panose="020B0604020202020204" pitchFamily="34" charset="0"/>
                <a:ea typeface="+mj-ea"/>
                <a:cs typeface="Arial" panose="020B0604020202020204" pitchFamily="34" charset="0"/>
              </a:rPr>
              <a:t>Compétence</a:t>
            </a:r>
            <a:r>
              <a:rPr lang="es-ES" sz="3200" b="1" dirty="0">
                <a:solidFill>
                  <a:prstClr val="white"/>
                </a:solidFill>
                <a:latin typeface="Arial" panose="020B0604020202020204" pitchFamily="34" charset="0"/>
                <a:ea typeface="+mj-ea"/>
                <a:cs typeface="Arial" panose="020B0604020202020204" pitchFamily="34" charset="0"/>
              </a:rPr>
              <a:t>  </a:t>
            </a:r>
            <a:r>
              <a:rPr lang="es-ES" sz="3200" b="1" dirty="0" err="1">
                <a:solidFill>
                  <a:prstClr val="white"/>
                </a:solidFill>
                <a:latin typeface="Arial" panose="020B0604020202020204" pitchFamily="34" charset="0"/>
                <a:ea typeface="+mj-ea"/>
                <a:cs typeface="Arial" panose="020B0604020202020204" pitchFamily="34" charset="0"/>
              </a:rPr>
              <a:t>linguistique</a:t>
            </a:r>
            <a:r>
              <a:rPr lang="es-ES" sz="3200" b="1" dirty="0">
                <a:solidFill>
                  <a:prstClr val="white"/>
                </a:solidFill>
                <a:latin typeface="Arial" panose="020B0604020202020204" pitchFamily="34" charset="0"/>
                <a:ea typeface="+mj-ea"/>
                <a:cs typeface="Arial" panose="020B0604020202020204" pitchFamily="34" charset="0"/>
              </a:rPr>
              <a:t> : 4 </a:t>
            </a:r>
            <a:r>
              <a:rPr lang="es-ES" sz="3200" b="1" dirty="0" err="1">
                <a:solidFill>
                  <a:prstClr val="white"/>
                </a:solidFill>
                <a:latin typeface="Arial" panose="020B0604020202020204" pitchFamily="34" charset="0"/>
                <a:ea typeface="+mj-ea"/>
                <a:cs typeface="Arial" panose="020B0604020202020204" pitchFamily="34" charset="0"/>
              </a:rPr>
              <a:t>exercices</a:t>
            </a:r>
            <a:r>
              <a:rPr lang="es-ES" sz="3200" b="1" dirty="0">
                <a:solidFill>
                  <a:prstClr val="white"/>
                </a:solidFill>
                <a:latin typeface="Arial" panose="020B0604020202020204" pitchFamily="34" charset="0"/>
                <a:ea typeface="+mj-ea"/>
                <a:cs typeface="Arial" panose="020B0604020202020204" pitchFamily="34" charset="0"/>
              </a:rPr>
              <a:t> à </a:t>
            </a:r>
            <a:r>
              <a:rPr lang="es-ES" sz="3200" b="1" dirty="0" err="1">
                <a:solidFill>
                  <a:prstClr val="white"/>
                </a:solidFill>
                <a:latin typeface="Arial" panose="020B0604020202020204" pitchFamily="34" charset="0"/>
                <a:ea typeface="+mj-ea"/>
                <a:cs typeface="Arial" panose="020B0604020202020204" pitchFamily="34" charset="0"/>
              </a:rPr>
              <a:t>réaliser</a:t>
            </a:r>
            <a:r>
              <a:rPr lang="es-ES" sz="3200" b="1" dirty="0">
                <a:solidFill>
                  <a:prstClr val="white"/>
                </a:solidFill>
                <a:latin typeface="Arial" panose="020B0604020202020204" pitchFamily="34" charset="0"/>
                <a:ea typeface="+mj-ea"/>
                <a:cs typeface="Arial" panose="020B0604020202020204" pitchFamily="34" charset="0"/>
              </a:rPr>
              <a:t> sur 5 </a:t>
            </a:r>
            <a:r>
              <a:rPr lang="es-ES" sz="3200" b="1" dirty="0" err="1">
                <a:solidFill>
                  <a:prstClr val="white"/>
                </a:solidFill>
                <a:latin typeface="Arial" panose="020B0604020202020204" pitchFamily="34" charset="0"/>
                <a:ea typeface="+mj-ea"/>
                <a:cs typeface="Arial" panose="020B0604020202020204" pitchFamily="34" charset="0"/>
              </a:rPr>
              <a:t>proposés</a:t>
            </a:r>
            <a:r>
              <a:rPr lang="es-ES" sz="3200" b="1" dirty="0">
                <a:solidFill>
                  <a:prstClr val="white"/>
                </a:solidFill>
                <a:latin typeface="Arial" panose="020B0604020202020204" pitchFamily="34" charset="0"/>
                <a:ea typeface="+mj-ea"/>
                <a:cs typeface="Arial" panose="020B0604020202020204" pitchFamily="34" charset="0"/>
              </a:rPr>
              <a:t> : </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2 </a:t>
            </a:r>
            <a:r>
              <a:rPr lang="es-ES" sz="2800" b="1" dirty="0" err="1">
                <a:solidFill>
                  <a:srgbClr val="FF0000"/>
                </a:solidFill>
                <a:highlight>
                  <a:srgbClr val="FFFF00"/>
                </a:highlight>
                <a:latin typeface="Arial" panose="020B0604020202020204" pitchFamily="34" charset="0"/>
                <a:ea typeface="+mj-ea"/>
                <a:cs typeface="Arial" panose="020B0604020202020204" pitchFamily="34" charset="0"/>
              </a:rPr>
              <a:t>points</a:t>
            </a:r>
            <a:endParaRPr lang="fr-BE" sz="2800" b="1" dirty="0">
              <a:solidFill>
                <a:srgbClr val="FF0000"/>
              </a:solidFill>
              <a:highlight>
                <a:srgbClr val="FFFF00"/>
              </a:highlight>
              <a:latin typeface="Arial" panose="020B0604020202020204" pitchFamily="34" charset="0"/>
              <a:ea typeface="+mj-ea"/>
              <a:cs typeface="Arial" panose="020B0604020202020204" pitchFamily="34" charset="0"/>
            </a:endParaRPr>
          </a:p>
          <a:p>
            <a:endParaRPr lang="es-ES" dirty="0"/>
          </a:p>
        </p:txBody>
      </p:sp>
      <p:sp>
        <p:nvSpPr>
          <p:cNvPr id="4" name="Rectángulo 3">
            <a:extLst>
              <a:ext uri="{FF2B5EF4-FFF2-40B4-BE49-F238E27FC236}">
                <a16:creationId xmlns:a16="http://schemas.microsoft.com/office/drawing/2014/main" id="{CBC76519-7AF0-508E-91A4-1D1FE6319C23}"/>
              </a:ext>
            </a:extLst>
          </p:cNvPr>
          <p:cNvSpPr/>
          <p:nvPr/>
        </p:nvSpPr>
        <p:spPr>
          <a:xfrm>
            <a:off x="946298" y="3428999"/>
            <a:ext cx="10260418" cy="24026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5" name="Marcador de contenido 4">
            <a:extLst>
              <a:ext uri="{FF2B5EF4-FFF2-40B4-BE49-F238E27FC236}">
                <a16:creationId xmlns:a16="http://schemas.microsoft.com/office/drawing/2014/main" id="{2E3E3F82-7ADC-A3A9-5937-CA32C3C685D3}"/>
              </a:ext>
            </a:extLst>
          </p:cNvPr>
          <p:cNvSpPr txBox="1">
            <a:spLocks/>
          </p:cNvSpPr>
          <p:nvPr/>
        </p:nvSpPr>
        <p:spPr>
          <a:xfrm>
            <a:off x="348006" y="2801879"/>
            <a:ext cx="10858710" cy="3486625"/>
          </a:xfrm>
          <a:prstGeom prst="rect">
            <a:avLst/>
          </a:prstGeom>
          <a:solidFill>
            <a:srgbClr val="0F6FC6"/>
          </a:solidFill>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endParaRPr kumimoji="0" lang="fr-BE" sz="2400" b="1"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II.1. (0,5 p.) </a:t>
            </a:r>
            <a:r>
              <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Exemple: </a:t>
            </a:r>
            <a:r>
              <a:rPr kumimoji="0" lang="fr-BE" sz="2400" b="0" i="1"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Trouvez dans le texte 1 synonyme d’un mot donné.</a:t>
            </a:r>
            <a:endPar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II.2. (0,5 p.) </a:t>
            </a:r>
            <a:r>
              <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Exemple : </a:t>
            </a:r>
            <a:r>
              <a:rPr kumimoji="0" lang="fr-BE" sz="2400" b="0" i="1"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Trouvez dans le texte le mot correspondant à la définition suivante.</a:t>
            </a:r>
            <a:endPar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II.3. (0,5 p.) </a:t>
            </a:r>
            <a:r>
              <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Exemple : </a:t>
            </a:r>
            <a:r>
              <a:rPr kumimoji="0" lang="fr-BE" sz="2400" b="0" i="1"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Mettez le verbe au conditionnel.</a:t>
            </a:r>
            <a:endPar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II.4. (0,5 p.) </a:t>
            </a:r>
            <a:r>
              <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Exemple : </a:t>
            </a:r>
            <a:r>
              <a:rPr kumimoji="0" lang="fr-BE" sz="2400" b="0" i="1"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Mettez cette phrase au pluriel.</a:t>
            </a:r>
            <a:endPar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II.5. (0,5 p.) </a:t>
            </a:r>
            <a:r>
              <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Exemple : </a:t>
            </a:r>
            <a:r>
              <a:rPr kumimoji="0" lang="fr-BE" sz="2400" b="0" i="1"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rPr>
              <a:t>Complétez cette phrase avec un terme de la liste de mots suivants.</a:t>
            </a:r>
            <a:endParaRPr kumimoji="0" lang="fr-BE" sz="2400" b="0" i="0" u="none" strike="noStrike" kern="1200" cap="none" spc="0" normalizeH="0" baseline="0" noProof="0" dirty="0">
              <a:ln>
                <a:noFill/>
              </a:ln>
              <a:solidFill>
                <a:sysClr val="window" lastClr="FFFFFF"/>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None/>
              <a:tabLst/>
              <a:defRPr/>
            </a:pPr>
            <a:endParaRPr kumimoji="0" lang="fr-BE" sz="2400" b="0" i="0" u="none" strike="noStrike" kern="1200" cap="none" spc="0" normalizeH="0" baseline="0" noProof="0" dirty="0">
              <a:ln>
                <a:noFill/>
              </a:ln>
              <a:solidFill>
                <a:sysClr val="windowText" lastClr="000000">
                  <a:lumMod val="75000"/>
                  <a:lumOff val="25000"/>
                </a:sysClr>
              </a:solidFill>
              <a:effectLst/>
              <a:uLnTx/>
              <a:uFillTx/>
              <a:latin typeface="Calibri"/>
              <a:ea typeface="+mn-ea"/>
              <a:cs typeface="+mn-cs"/>
            </a:endParaRPr>
          </a:p>
        </p:txBody>
      </p:sp>
    </p:spTree>
    <p:extLst>
      <p:ext uri="{BB962C8B-B14F-4D97-AF65-F5344CB8AC3E}">
        <p14:creationId xmlns:p14="http://schemas.microsoft.com/office/powerpoint/2010/main" val="366145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497D-5F64-224B-6701-15CBD6F0C05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C6B2109-292F-110C-1157-240B46EE63A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C8A69C69-8FF3-F5BC-07EF-A0F27649222A}"/>
              </a:ext>
            </a:extLst>
          </p:cNvPr>
          <p:cNvSpPr/>
          <p:nvPr/>
        </p:nvSpPr>
        <p:spPr>
          <a:xfrm>
            <a:off x="696286" y="1669409"/>
            <a:ext cx="10515600" cy="5447645"/>
          </a:xfrm>
          <a:prstGeom prst="rect">
            <a:avLst/>
          </a:prstGeom>
        </p:spPr>
        <p:txBody>
          <a:bodyPr wrap="square">
            <a:spAutoFit/>
          </a:bodyPr>
          <a:lstStyle/>
          <a:p>
            <a:r>
              <a:rPr lang="es-ES" sz="2800" b="1" dirty="0">
                <a:solidFill>
                  <a:prstClr val="white"/>
                </a:solidFill>
                <a:latin typeface="Arial" panose="020B0604020202020204" pitchFamily="34" charset="0"/>
                <a:ea typeface="+mj-ea"/>
                <a:cs typeface="Arial" panose="020B0604020202020204" pitchFamily="34" charset="0"/>
              </a:rPr>
              <a:t>TIPO de </a:t>
            </a:r>
            <a:r>
              <a:rPr lang="es-ES" sz="2800" b="1" dirty="0">
                <a:solidFill>
                  <a:prstClr val="white"/>
                </a:solidFill>
                <a:latin typeface="Arial" panose="020B0604020202020204" pitchFamily="34" charset="0"/>
                <a:cs typeface="Arial" panose="020B0604020202020204" pitchFamily="34" charset="0"/>
              </a:rPr>
              <a:t>PREGUNTAS DEL BLOQUE II </a:t>
            </a:r>
            <a:r>
              <a:rPr lang="es-ES" sz="2800" b="1" dirty="0">
                <a:solidFill>
                  <a:prstClr val="white"/>
                </a:solidFill>
                <a:latin typeface="Arial" panose="020B0604020202020204" pitchFamily="34" charset="0"/>
                <a:ea typeface="+mj-ea"/>
                <a:cs typeface="Arial" panose="020B0604020202020204" pitchFamily="34" charset="0"/>
              </a:rPr>
              <a:t>: </a:t>
            </a:r>
          </a:p>
          <a:p>
            <a:endParaRPr lang="es-ES" sz="2800" b="1" dirty="0">
              <a:solidFill>
                <a:prstClr val="white"/>
              </a:solidFill>
              <a:latin typeface="Arial" panose="020B0604020202020204" pitchFamily="34" charset="0"/>
              <a:ea typeface="+mj-ea"/>
              <a:cs typeface="Arial" panose="020B0604020202020204" pitchFamily="34" charset="0"/>
            </a:endParaRPr>
          </a:p>
          <a:p>
            <a:pPr marL="342900" indent="-342900">
              <a:buAutoNum type="alphaLcPeriod"/>
            </a:pPr>
            <a:r>
              <a:rPr lang="es-ES" sz="2400" dirty="0">
                <a:solidFill>
                  <a:prstClr val="white"/>
                </a:solidFill>
                <a:latin typeface="Arial" panose="020B0604020202020204" pitchFamily="34" charset="0"/>
                <a:ea typeface="+mj-ea"/>
                <a:cs typeface="Arial" panose="020B0604020202020204" pitchFamily="34" charset="0"/>
              </a:rPr>
              <a:t>Buscar en el texto </a:t>
            </a:r>
            <a:r>
              <a:rPr lang="es-ES" sz="2400" b="1" dirty="0">
                <a:solidFill>
                  <a:prstClr val="white"/>
                </a:solidFill>
                <a:latin typeface="Arial" panose="020B0604020202020204" pitchFamily="34" charset="0"/>
                <a:ea typeface="+mj-ea"/>
                <a:cs typeface="Arial" panose="020B0604020202020204" pitchFamily="34" charset="0"/>
              </a:rPr>
              <a:t>dos sinónimos </a:t>
            </a:r>
            <a:r>
              <a:rPr lang="es-ES" sz="2400" dirty="0">
                <a:solidFill>
                  <a:prstClr val="white"/>
                </a:solidFill>
                <a:latin typeface="Arial" panose="020B0604020202020204" pitchFamily="34" charset="0"/>
                <a:ea typeface="+mj-ea"/>
                <a:cs typeface="Arial" panose="020B0604020202020204" pitchFamily="34" charset="0"/>
              </a:rPr>
              <a:t>o </a:t>
            </a:r>
            <a:r>
              <a:rPr lang="es-ES" sz="2400" b="1" dirty="0">
                <a:solidFill>
                  <a:prstClr val="white"/>
                </a:solidFill>
                <a:latin typeface="Arial" panose="020B0604020202020204" pitchFamily="34" charset="0"/>
                <a:ea typeface="+mj-ea"/>
                <a:cs typeface="Arial" panose="020B0604020202020204" pitchFamily="34" charset="0"/>
              </a:rPr>
              <a:t>antónimos</a:t>
            </a:r>
            <a:r>
              <a:rPr lang="es-ES" sz="2400" dirty="0">
                <a:solidFill>
                  <a:prstClr val="white"/>
                </a:solidFill>
                <a:latin typeface="Arial" panose="020B0604020202020204" pitchFamily="34" charset="0"/>
                <a:ea typeface="+mj-ea"/>
                <a:cs typeface="Arial" panose="020B0604020202020204" pitchFamily="34" charset="0"/>
              </a:rPr>
              <a:t> que corresponda a uno o varios términos dados (ej.: “</a:t>
            </a:r>
            <a:r>
              <a:rPr lang="es-ES" sz="2400" dirty="0" err="1">
                <a:solidFill>
                  <a:prstClr val="white"/>
                </a:solidFill>
                <a:latin typeface="Arial" panose="020B0604020202020204" pitchFamily="34" charset="0"/>
                <a:ea typeface="+mj-ea"/>
                <a:cs typeface="Arial" panose="020B0604020202020204" pitchFamily="34" charset="0"/>
              </a:rPr>
              <a:t>bonheur</a:t>
            </a:r>
            <a:r>
              <a:rPr lang="es-ES" sz="2400" dirty="0">
                <a:solidFill>
                  <a:prstClr val="white"/>
                </a:solidFill>
                <a:latin typeface="Arial" panose="020B0604020202020204" pitchFamily="34" charset="0"/>
                <a:ea typeface="+mj-ea"/>
                <a:cs typeface="Arial" panose="020B0604020202020204" pitchFamily="34" charset="0"/>
              </a:rPr>
              <a:t>” y en el texto aparece la palabra “</a:t>
            </a:r>
            <a:r>
              <a:rPr lang="es-ES" sz="2400" dirty="0" err="1">
                <a:solidFill>
                  <a:prstClr val="white"/>
                </a:solidFill>
                <a:latin typeface="Arial" panose="020B0604020202020204" pitchFamily="34" charset="0"/>
                <a:ea typeface="+mj-ea"/>
                <a:cs typeface="Arial" panose="020B0604020202020204" pitchFamily="34" charset="0"/>
              </a:rPr>
              <a:t>joie</a:t>
            </a:r>
            <a:r>
              <a:rPr lang="es-ES" sz="2400" dirty="0">
                <a:solidFill>
                  <a:prstClr val="white"/>
                </a:solidFill>
                <a:latin typeface="Arial" panose="020B0604020202020204" pitchFamily="34" charset="0"/>
                <a:ea typeface="+mj-ea"/>
                <a:cs typeface="Arial" panose="020B0604020202020204" pitchFamily="34" charset="0"/>
              </a:rPr>
              <a:t>”) (0,25 cada palabra=0,5).</a:t>
            </a:r>
          </a:p>
          <a:p>
            <a:r>
              <a:rPr lang="es-ES" sz="2400" dirty="0">
                <a:solidFill>
                  <a:prstClr val="white"/>
                </a:solidFill>
                <a:latin typeface="Arial" panose="020B0604020202020204" pitchFamily="34" charset="0"/>
                <a:ea typeface="+mj-ea"/>
                <a:cs typeface="Arial" panose="020B0604020202020204" pitchFamily="34" charset="0"/>
              </a:rPr>
              <a:t>b. Buscar en el texto dos </a:t>
            </a:r>
            <a:r>
              <a:rPr lang="es-ES" sz="2400" b="1" dirty="0">
                <a:solidFill>
                  <a:prstClr val="white"/>
                </a:solidFill>
                <a:latin typeface="Arial" panose="020B0604020202020204" pitchFamily="34" charset="0"/>
                <a:ea typeface="+mj-ea"/>
                <a:cs typeface="Arial" panose="020B0604020202020204" pitchFamily="34" charset="0"/>
              </a:rPr>
              <a:t>palabras</a:t>
            </a:r>
            <a:r>
              <a:rPr lang="es-ES" sz="2400" dirty="0">
                <a:solidFill>
                  <a:prstClr val="white"/>
                </a:solidFill>
                <a:latin typeface="Arial" panose="020B0604020202020204" pitchFamily="34" charset="0"/>
                <a:ea typeface="+mj-ea"/>
                <a:cs typeface="Arial" panose="020B0604020202020204" pitchFamily="34" charset="0"/>
              </a:rPr>
              <a:t> o </a:t>
            </a:r>
            <a:r>
              <a:rPr lang="es-ES" sz="2400" b="1" dirty="0">
                <a:solidFill>
                  <a:prstClr val="white"/>
                </a:solidFill>
                <a:latin typeface="Arial" panose="020B0604020202020204" pitchFamily="34" charset="0"/>
                <a:ea typeface="+mj-ea"/>
                <a:cs typeface="Arial" panose="020B0604020202020204" pitchFamily="34" charset="0"/>
              </a:rPr>
              <a:t>expresiones</a:t>
            </a:r>
            <a:r>
              <a:rPr lang="es-ES" sz="2400" dirty="0">
                <a:solidFill>
                  <a:prstClr val="white"/>
                </a:solidFill>
                <a:latin typeface="Arial" panose="020B0604020202020204" pitchFamily="34" charset="0"/>
                <a:ea typeface="+mj-ea"/>
                <a:cs typeface="Arial" panose="020B0604020202020204" pitchFamily="34" charset="0"/>
              </a:rPr>
              <a:t> que correspondan a dos definiciones dadas. (0,25 cada palabra=0,5).</a:t>
            </a:r>
          </a:p>
          <a:p>
            <a:r>
              <a:rPr lang="es-ES" sz="2400" dirty="0">
                <a:solidFill>
                  <a:prstClr val="white"/>
                </a:solidFill>
                <a:latin typeface="Arial" panose="020B0604020202020204" pitchFamily="34" charset="0"/>
                <a:ea typeface="+mj-ea"/>
                <a:cs typeface="Arial" panose="020B0604020202020204" pitchFamily="34" charset="0"/>
              </a:rPr>
              <a:t>c. Completar una frase con un </a:t>
            </a:r>
            <a:r>
              <a:rPr lang="es-ES" sz="2400" b="1" dirty="0">
                <a:solidFill>
                  <a:prstClr val="white"/>
                </a:solidFill>
                <a:latin typeface="Arial" panose="020B0604020202020204" pitchFamily="34" charset="0"/>
                <a:ea typeface="+mj-ea"/>
                <a:cs typeface="Arial" panose="020B0604020202020204" pitchFamily="34" charset="0"/>
              </a:rPr>
              <a:t>término extraído del texto</a:t>
            </a:r>
            <a:r>
              <a:rPr lang="es-ES" sz="2400" dirty="0">
                <a:solidFill>
                  <a:prstClr val="white"/>
                </a:solidFill>
                <a:latin typeface="Arial" panose="020B0604020202020204" pitchFamily="34" charset="0"/>
                <a:ea typeface="+mj-ea"/>
                <a:cs typeface="Arial" panose="020B0604020202020204" pitchFamily="34" charset="0"/>
              </a:rPr>
              <a:t>.(0,5)</a:t>
            </a:r>
          </a:p>
          <a:p>
            <a:r>
              <a:rPr lang="es-ES" sz="2400" dirty="0">
                <a:solidFill>
                  <a:prstClr val="white"/>
                </a:solidFill>
                <a:latin typeface="Arial" panose="020B0604020202020204" pitchFamily="34" charset="0"/>
                <a:ea typeface="+mj-ea"/>
                <a:cs typeface="Arial" panose="020B0604020202020204" pitchFamily="34" charset="0"/>
              </a:rPr>
              <a:t>d. </a:t>
            </a:r>
            <a:r>
              <a:rPr lang="es-ES" sz="2400" b="1" dirty="0">
                <a:solidFill>
                  <a:prstClr val="white"/>
                </a:solidFill>
                <a:latin typeface="Arial" panose="020B0604020202020204" pitchFamily="34" charset="0"/>
                <a:ea typeface="+mj-ea"/>
                <a:cs typeface="Arial" panose="020B0604020202020204" pitchFamily="34" charset="0"/>
              </a:rPr>
              <a:t>Reformulación de una frase del texto </a:t>
            </a:r>
            <a:r>
              <a:rPr lang="es-ES" sz="2400" dirty="0">
                <a:solidFill>
                  <a:prstClr val="white"/>
                </a:solidFill>
                <a:latin typeface="Arial" panose="020B0604020202020204" pitchFamily="34" charset="0"/>
                <a:ea typeface="+mj-ea"/>
                <a:cs typeface="Arial" panose="020B0604020202020204" pitchFamily="34" charset="0"/>
              </a:rPr>
              <a:t>o relacionada con la temática del texto. (0,5) </a:t>
            </a:r>
          </a:p>
          <a:p>
            <a:r>
              <a:rPr lang="es-ES" sz="2400" dirty="0">
                <a:solidFill>
                  <a:prstClr val="white"/>
                </a:solidFill>
                <a:latin typeface="Arial" panose="020B0604020202020204" pitchFamily="34" charset="0"/>
                <a:ea typeface="+mj-ea"/>
                <a:cs typeface="Arial" panose="020B0604020202020204" pitchFamily="34" charset="0"/>
              </a:rPr>
              <a:t>e. </a:t>
            </a:r>
            <a:r>
              <a:rPr lang="es-ES" sz="2400" b="1" dirty="0">
                <a:solidFill>
                  <a:prstClr val="white"/>
                </a:solidFill>
                <a:latin typeface="Arial" panose="020B0604020202020204" pitchFamily="34" charset="0"/>
                <a:ea typeface="+mj-ea"/>
                <a:cs typeface="Arial" panose="020B0604020202020204" pitchFamily="34" charset="0"/>
              </a:rPr>
              <a:t>Poner una frase en pasado </a:t>
            </a:r>
            <a:r>
              <a:rPr lang="es-ES" sz="2400" dirty="0">
                <a:solidFill>
                  <a:prstClr val="white"/>
                </a:solidFill>
                <a:latin typeface="Arial" panose="020B0604020202020204" pitchFamily="34" charset="0"/>
                <a:ea typeface="+mj-ea"/>
                <a:cs typeface="Arial" panose="020B0604020202020204" pitchFamily="34" charset="0"/>
              </a:rPr>
              <a:t>o </a:t>
            </a:r>
            <a:r>
              <a:rPr lang="es-ES" sz="2400" b="1" dirty="0">
                <a:solidFill>
                  <a:prstClr val="white"/>
                </a:solidFill>
                <a:latin typeface="Arial" panose="020B0604020202020204" pitchFamily="34" charset="0"/>
                <a:ea typeface="+mj-ea"/>
                <a:cs typeface="Arial" panose="020B0604020202020204" pitchFamily="34" charset="0"/>
              </a:rPr>
              <a:t>modificar la persona verbal</a:t>
            </a:r>
            <a:r>
              <a:rPr lang="es-ES" sz="2400" dirty="0">
                <a:solidFill>
                  <a:prstClr val="white"/>
                </a:solidFill>
                <a:latin typeface="Arial" panose="020B0604020202020204" pitchFamily="34" charset="0"/>
                <a:ea typeface="+mj-ea"/>
                <a:cs typeface="Arial" panose="020B0604020202020204" pitchFamily="34" charset="0"/>
              </a:rPr>
              <a:t>. (0,5).</a:t>
            </a:r>
          </a:p>
          <a:p>
            <a:r>
              <a:rPr lang="es-ES" sz="2400" dirty="0">
                <a:solidFill>
                  <a:prstClr val="white"/>
                </a:solidFill>
                <a:latin typeface="Arial" panose="020B0604020202020204" pitchFamily="34" charset="0"/>
                <a:ea typeface="+mj-ea"/>
                <a:cs typeface="Arial" panose="020B0604020202020204" pitchFamily="34" charset="0"/>
              </a:rPr>
              <a:t>f. </a:t>
            </a:r>
            <a:r>
              <a:rPr lang="es-ES" sz="2400" b="1" dirty="0">
                <a:solidFill>
                  <a:prstClr val="white"/>
                </a:solidFill>
                <a:latin typeface="Arial" panose="020B0604020202020204" pitchFamily="34" charset="0"/>
                <a:ea typeface="+mj-ea"/>
                <a:cs typeface="Arial" panose="020B0604020202020204" pitchFamily="34" charset="0"/>
              </a:rPr>
              <a:t>Completar dos frases </a:t>
            </a:r>
            <a:r>
              <a:rPr lang="es-ES" sz="2400" dirty="0">
                <a:solidFill>
                  <a:prstClr val="white"/>
                </a:solidFill>
                <a:latin typeface="Arial" panose="020B0604020202020204" pitchFamily="34" charset="0"/>
                <a:ea typeface="+mj-ea"/>
                <a:cs typeface="Arial" panose="020B0604020202020204" pitchFamily="34" charset="0"/>
              </a:rPr>
              <a:t>relacionadas con la temática del texto con </a:t>
            </a:r>
            <a:r>
              <a:rPr lang="es-ES" sz="2400" b="1" dirty="0">
                <a:solidFill>
                  <a:prstClr val="white"/>
                </a:solidFill>
                <a:latin typeface="Arial" panose="020B0604020202020204" pitchFamily="34" charset="0"/>
                <a:ea typeface="+mj-ea"/>
                <a:cs typeface="Arial" panose="020B0604020202020204" pitchFamily="34" charset="0"/>
              </a:rPr>
              <a:t>palabras de una lista dada</a:t>
            </a:r>
            <a:r>
              <a:rPr lang="es-ES" sz="2400" dirty="0">
                <a:solidFill>
                  <a:prstClr val="white"/>
                </a:solidFill>
                <a:latin typeface="Arial" panose="020B0604020202020204" pitchFamily="34" charset="0"/>
                <a:ea typeface="+mj-ea"/>
                <a:cs typeface="Arial" panose="020B0604020202020204" pitchFamily="34" charset="0"/>
              </a:rPr>
              <a:t>. (0,25 cada palabra=0,5).</a:t>
            </a:r>
          </a:p>
          <a:p>
            <a:endParaRPr lang="es-ES" sz="2800" b="1" dirty="0">
              <a:solidFill>
                <a:prstClr val="white"/>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333056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6D91F-A256-5739-46C8-E2E2D938AEA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2A34D61-9F9D-AF8B-A472-16D363210E22}"/>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88951691-C85D-9BB7-F5BB-32F2938FBDBD}"/>
              </a:ext>
            </a:extLst>
          </p:cNvPr>
          <p:cNvSpPr/>
          <p:nvPr/>
        </p:nvSpPr>
        <p:spPr>
          <a:xfrm>
            <a:off x="522146" y="1877956"/>
            <a:ext cx="10167320" cy="4832092"/>
          </a:xfrm>
          <a:prstGeom prst="rect">
            <a:avLst/>
          </a:prstGeom>
        </p:spPr>
        <p:txBody>
          <a:bodyPr wrap="square">
            <a:spAutoFit/>
          </a:bodyPr>
          <a:lstStyle/>
          <a:p>
            <a:r>
              <a:rPr lang="es-ES" sz="2800" b="1" dirty="0">
                <a:solidFill>
                  <a:prstClr val="white"/>
                </a:solidFill>
                <a:latin typeface="Arial" panose="020B0604020202020204" pitchFamily="34" charset="0"/>
                <a:ea typeface="+mj-ea"/>
                <a:cs typeface="Arial" panose="020B0604020202020204" pitchFamily="34" charset="0"/>
              </a:rPr>
              <a:t>BLOQUE III (anteriormente C):</a:t>
            </a:r>
          </a:p>
          <a:p>
            <a:r>
              <a:rPr lang="es-ES" sz="2800" b="1" dirty="0">
                <a:solidFill>
                  <a:prstClr val="white"/>
                </a:solidFill>
                <a:latin typeface="Arial" panose="020B0604020202020204" pitchFamily="34" charset="0"/>
                <a:ea typeface="+mj-ea"/>
                <a:cs typeface="Arial" panose="020B0604020202020204" pitchFamily="34" charset="0"/>
              </a:rPr>
              <a:t>ANTES </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4 puntos</a:t>
            </a:r>
            <a:r>
              <a:rPr lang="es-ES" sz="2800" b="1" dirty="0">
                <a:solidFill>
                  <a:srgbClr val="FF0000"/>
                </a:solidFill>
                <a:latin typeface="Arial" panose="020B0604020202020204" pitchFamily="34" charset="0"/>
                <a:ea typeface="+mj-ea"/>
                <a:cs typeface="Arial" panose="020B0604020202020204" pitchFamily="34" charset="0"/>
              </a:rPr>
              <a:t>, </a:t>
            </a:r>
            <a:r>
              <a:rPr lang="es-ES" sz="2800" b="1" dirty="0">
                <a:solidFill>
                  <a:schemeClr val="bg1"/>
                </a:solidFill>
                <a:latin typeface="Arial" panose="020B0604020202020204" pitchFamily="34" charset="0"/>
                <a:ea typeface="+mj-ea"/>
                <a:cs typeface="Arial" panose="020B0604020202020204" pitchFamily="34" charset="0"/>
              </a:rPr>
              <a:t>AHORA : </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3 puntos</a:t>
            </a:r>
          </a:p>
          <a:p>
            <a:pPr lvl="0"/>
            <a:r>
              <a:rPr lang="es-ES" sz="2800" dirty="0">
                <a:solidFill>
                  <a:prstClr val="white"/>
                </a:solidFill>
                <a:latin typeface="Arial" panose="020B0604020202020204" pitchFamily="34" charset="0"/>
                <a:cs typeface="Arial" panose="020B0604020202020204" pitchFamily="34" charset="0"/>
              </a:rPr>
              <a:t>Cambio en </a:t>
            </a:r>
            <a:r>
              <a:rPr lang="es-ES" sz="2800" b="1" dirty="0">
                <a:solidFill>
                  <a:prstClr val="white"/>
                </a:solidFill>
                <a:latin typeface="Arial" panose="020B0604020202020204" pitchFamily="34" charset="0"/>
                <a:cs typeface="Arial" panose="020B0604020202020204" pitchFamily="34" charset="0"/>
              </a:rPr>
              <a:t>la extensión </a:t>
            </a:r>
            <a:r>
              <a:rPr lang="es-ES" sz="2800" dirty="0">
                <a:solidFill>
                  <a:prstClr val="white"/>
                </a:solidFill>
                <a:latin typeface="Arial" panose="020B0604020202020204" pitchFamily="34" charset="0"/>
                <a:cs typeface="Arial" panose="020B0604020202020204" pitchFamily="34" charset="0"/>
              </a:rPr>
              <a:t>del texto a escribir : ahora </a:t>
            </a:r>
            <a:r>
              <a:rPr lang="es-ES" sz="2800" b="1" dirty="0">
                <a:solidFill>
                  <a:prstClr val="white"/>
                </a:solidFill>
                <a:latin typeface="Arial" panose="020B0604020202020204" pitchFamily="34" charset="0"/>
                <a:cs typeface="Arial" panose="020B0604020202020204" pitchFamily="34" charset="0"/>
              </a:rPr>
              <a:t>de 120 a 150 palabras.</a:t>
            </a:r>
          </a:p>
          <a:p>
            <a:endParaRPr lang="es-ES" sz="2800" b="1" dirty="0">
              <a:solidFill>
                <a:prstClr val="white"/>
              </a:solidFill>
              <a:latin typeface="Arial" panose="020B0604020202020204" pitchFamily="34" charset="0"/>
              <a:ea typeface="+mj-ea"/>
              <a:cs typeface="Arial" panose="020B0604020202020204" pitchFamily="34" charset="0"/>
            </a:endParaRPr>
          </a:p>
          <a:p>
            <a:r>
              <a:rPr lang="es-ES" sz="2800" b="1" dirty="0">
                <a:solidFill>
                  <a:prstClr val="white"/>
                </a:solidFill>
                <a:latin typeface="Arial" panose="020B0604020202020204" pitchFamily="34" charset="0"/>
                <a:cs typeface="Arial" panose="020B0604020202020204" pitchFamily="34" charset="0"/>
              </a:rPr>
              <a:t>Cambio en el tipo de ejercicio </a:t>
            </a:r>
            <a:r>
              <a:rPr lang="es-ES" sz="2800" b="1" dirty="0">
                <a:solidFill>
                  <a:prstClr val="white"/>
                </a:solidFill>
                <a:latin typeface="Arial" panose="020B0604020202020204" pitchFamily="34" charset="0"/>
                <a:ea typeface="+mj-ea"/>
                <a:cs typeface="Arial" panose="020B0604020202020204" pitchFamily="34" charset="0"/>
              </a:rPr>
              <a:t>contenido:</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ANTES</a:t>
            </a:r>
            <a:r>
              <a:rPr lang="es-ES" sz="2800" b="1" dirty="0">
                <a:solidFill>
                  <a:prstClr val="white"/>
                </a:solidFill>
                <a:latin typeface="Arial" panose="020B0604020202020204" pitchFamily="34" charset="0"/>
                <a:ea typeface="+mj-ea"/>
                <a:cs typeface="Arial" panose="020B0604020202020204" pitchFamily="34" charset="0"/>
              </a:rPr>
              <a:t>: </a:t>
            </a:r>
            <a:r>
              <a:rPr lang="es-ES" sz="2800" b="1" dirty="0">
                <a:solidFill>
                  <a:prstClr val="white"/>
                </a:solidFill>
                <a:latin typeface="Arial" panose="020B0604020202020204" pitchFamily="34" charset="0"/>
                <a:cs typeface="Arial" panose="020B0604020202020204" pitchFamily="34" charset="0"/>
              </a:rPr>
              <a:t>Había dos opciones para el desarrollo de la expresión escrita, siempre de un texto argumentativo</a:t>
            </a:r>
            <a:r>
              <a:rPr lang="es-ES" sz="2800" b="1" dirty="0">
                <a:solidFill>
                  <a:prstClr val="white"/>
                </a:solidFill>
                <a:latin typeface="Arial" panose="020B0604020202020204" pitchFamily="34" charset="0"/>
                <a:ea typeface="+mj-ea"/>
                <a:cs typeface="Arial" panose="020B0604020202020204" pitchFamily="34" charset="0"/>
              </a:rPr>
              <a:t>.</a:t>
            </a:r>
          </a:p>
          <a:p>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AHORA</a:t>
            </a:r>
            <a:r>
              <a:rPr lang="es-ES" sz="2800" b="1" dirty="0">
                <a:solidFill>
                  <a:prstClr val="white"/>
                </a:solidFill>
                <a:latin typeface="Arial" panose="020B0604020202020204" pitchFamily="34" charset="0"/>
                <a:ea typeface="+mj-ea"/>
                <a:cs typeface="Arial" panose="020B0604020202020204" pitchFamily="34" charset="0"/>
              </a:rPr>
              <a:t>: </a:t>
            </a:r>
            <a:r>
              <a:rPr lang="es-ES" sz="2800" b="1" dirty="0">
                <a:solidFill>
                  <a:prstClr val="white"/>
                </a:solidFill>
                <a:latin typeface="Arial" panose="020B0604020202020204" pitchFamily="34" charset="0"/>
                <a:cs typeface="Arial" panose="020B0604020202020204" pitchFamily="34" charset="0"/>
              </a:rPr>
              <a:t>Sigue habiendo dos opciones, pero se propondrán varios tipos de producción escrita:</a:t>
            </a:r>
          </a:p>
          <a:p>
            <a:endParaRPr lang="es-ES" sz="2800" b="1" dirty="0">
              <a:solidFill>
                <a:prstClr val="white"/>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373455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12EBD-F3C0-F039-E12C-E7A4821D43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AB62C76-176B-B5C9-9D76-4BACBFDF8925}"/>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1024F0BD-2851-E853-5C80-859789F63605}"/>
              </a:ext>
            </a:extLst>
          </p:cNvPr>
          <p:cNvSpPr/>
          <p:nvPr/>
        </p:nvSpPr>
        <p:spPr>
          <a:xfrm>
            <a:off x="348006" y="1660078"/>
            <a:ext cx="10167320" cy="4832092"/>
          </a:xfrm>
          <a:prstGeom prst="rect">
            <a:avLst/>
          </a:prstGeom>
        </p:spPr>
        <p:txBody>
          <a:bodyPr wrap="square">
            <a:spAutoFit/>
          </a:bodyPr>
          <a:lstStyle/>
          <a:p>
            <a:r>
              <a:rPr lang="es-ES" sz="2800" b="1" dirty="0">
                <a:solidFill>
                  <a:srgbClr val="00B050"/>
                </a:solidFill>
                <a:latin typeface="Arial" panose="020B0604020202020204" pitchFamily="34" charset="0"/>
                <a:ea typeface="+mj-ea"/>
                <a:cs typeface="Arial" panose="020B0604020202020204" pitchFamily="34" charset="0"/>
              </a:rPr>
              <a:t>DISTINTOS TIPOS DE PRODUCCIÓN ESCRITA</a:t>
            </a:r>
          </a:p>
          <a:p>
            <a:r>
              <a:rPr lang="es-ES" sz="2800" b="1" dirty="0">
                <a:solidFill>
                  <a:prstClr val="white"/>
                </a:solidFill>
                <a:latin typeface="Arial" panose="020B0604020202020204" pitchFamily="34" charset="0"/>
                <a:ea typeface="+mj-ea"/>
                <a:cs typeface="Arial" panose="020B0604020202020204" pitchFamily="34" charset="0"/>
              </a:rPr>
              <a:t>-</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Redacción de opinión </a:t>
            </a:r>
            <a:r>
              <a:rPr lang="es-ES" sz="2800" b="1" dirty="0">
                <a:solidFill>
                  <a:prstClr val="white"/>
                </a:solidFill>
                <a:latin typeface="Arial" panose="020B0604020202020204" pitchFamily="34" charset="0"/>
                <a:ea typeface="+mj-ea"/>
                <a:cs typeface="Arial" panose="020B0604020202020204" pitchFamily="34" charset="0"/>
              </a:rPr>
              <a:t>(</a:t>
            </a:r>
            <a:r>
              <a:rPr lang="es-ES" sz="2800" b="1" i="1" dirty="0" err="1">
                <a:solidFill>
                  <a:prstClr val="white"/>
                </a:solidFill>
                <a:latin typeface="Arial" panose="020B0604020202020204" pitchFamily="34" charset="0"/>
                <a:ea typeface="+mj-ea"/>
                <a:cs typeface="Arial" panose="020B0604020202020204" pitchFamily="34" charset="0"/>
              </a:rPr>
              <a:t>essai</a:t>
            </a:r>
            <a:r>
              <a:rPr lang="es-ES" sz="2800" b="1" i="1" dirty="0">
                <a:solidFill>
                  <a:prstClr val="white"/>
                </a:solidFill>
                <a:latin typeface="Arial" panose="020B0604020202020204" pitchFamily="34" charset="0"/>
                <a:ea typeface="+mj-ea"/>
                <a:cs typeface="Arial" panose="020B0604020202020204" pitchFamily="34" charset="0"/>
              </a:rPr>
              <a:t> </a:t>
            </a:r>
            <a:r>
              <a:rPr lang="es-ES" sz="2800" b="1" i="1" dirty="0" err="1">
                <a:solidFill>
                  <a:prstClr val="white"/>
                </a:solidFill>
                <a:latin typeface="Arial" panose="020B0604020202020204" pitchFamily="34" charset="0"/>
                <a:ea typeface="+mj-ea"/>
                <a:cs typeface="Arial" panose="020B0604020202020204" pitchFamily="34" charset="0"/>
              </a:rPr>
              <a:t>d’opinion</a:t>
            </a:r>
            <a:r>
              <a:rPr lang="es-ES" sz="2800" b="1" dirty="0">
                <a:solidFill>
                  <a:prstClr val="white"/>
                </a:solidFill>
                <a:latin typeface="Arial" panose="020B0604020202020204" pitchFamily="34" charset="0"/>
                <a:ea typeface="+mj-ea"/>
                <a:cs typeface="Arial" panose="020B0604020202020204" pitchFamily="34" charset="0"/>
              </a:rPr>
              <a:t>) en la que el alumnado exprese su opinión sobre un tema propuesto, apoyando la misma con argumentos, ejemplos, experiencia personal...</a:t>
            </a:r>
          </a:p>
          <a:p>
            <a:r>
              <a:rPr lang="es-ES" sz="2800" b="1" dirty="0">
                <a:solidFill>
                  <a:prstClr val="white"/>
                </a:solidFill>
                <a:latin typeface="Arial" panose="020B0604020202020204" pitchFamily="34" charset="0"/>
                <a:ea typeface="+mj-ea"/>
                <a:cs typeface="Arial" panose="020B0604020202020204" pitchFamily="34" charset="0"/>
              </a:rPr>
              <a:t>-</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Redacción en la que el alumnado muestre su conformidad o disconformidad </a:t>
            </a:r>
            <a:r>
              <a:rPr lang="es-ES" sz="2800" b="1" dirty="0">
                <a:solidFill>
                  <a:prstClr val="white"/>
                </a:solidFill>
                <a:latin typeface="Arial" panose="020B0604020202020204" pitchFamily="34" charset="0"/>
                <a:ea typeface="+mj-ea"/>
                <a:cs typeface="Arial" panose="020B0604020202020204" pitchFamily="34" charset="0"/>
              </a:rPr>
              <a:t>sobre un tema propuesto, incluyendo los aspectos a favor o positivos junto con los aspectos negativos o más desfavorables, y añadiendo cuál es su posición al respecto (</a:t>
            </a:r>
            <a:r>
              <a:rPr lang="es-ES" sz="2800" b="1" dirty="0" err="1">
                <a:solidFill>
                  <a:prstClr val="white"/>
                </a:solidFill>
                <a:latin typeface="Arial" panose="020B0604020202020204" pitchFamily="34" charset="0"/>
                <a:ea typeface="+mj-ea"/>
                <a:cs typeface="Arial" panose="020B0604020202020204" pitchFamily="34" charset="0"/>
              </a:rPr>
              <a:t>essai</a:t>
            </a:r>
            <a:r>
              <a:rPr lang="es-ES" sz="2800" b="1" dirty="0">
                <a:solidFill>
                  <a:prstClr val="white"/>
                </a:solidFill>
                <a:latin typeface="Arial" panose="020B0604020202020204" pitchFamily="34" charset="0"/>
                <a:ea typeface="+mj-ea"/>
                <a:cs typeface="Arial" panose="020B0604020202020204" pitchFamily="34" charset="0"/>
              </a:rPr>
              <a:t> </a:t>
            </a:r>
            <a:r>
              <a:rPr lang="es-ES" sz="2800" b="1" dirty="0" err="1">
                <a:solidFill>
                  <a:prstClr val="white"/>
                </a:solidFill>
                <a:latin typeface="Arial" panose="020B0604020202020204" pitchFamily="34" charset="0"/>
                <a:ea typeface="+mj-ea"/>
                <a:cs typeface="Arial" panose="020B0604020202020204" pitchFamily="34" charset="0"/>
              </a:rPr>
              <a:t>pour</a:t>
            </a:r>
            <a:r>
              <a:rPr lang="es-ES" sz="2800" b="1" dirty="0">
                <a:solidFill>
                  <a:prstClr val="white"/>
                </a:solidFill>
                <a:latin typeface="Arial" panose="020B0604020202020204" pitchFamily="34" charset="0"/>
                <a:ea typeface="+mj-ea"/>
                <a:cs typeface="Arial" panose="020B0604020202020204" pitchFamily="34" charset="0"/>
              </a:rPr>
              <a:t> et </a:t>
            </a:r>
            <a:r>
              <a:rPr lang="es-ES" sz="2800" b="1" dirty="0" err="1">
                <a:solidFill>
                  <a:prstClr val="white"/>
                </a:solidFill>
                <a:latin typeface="Arial" panose="020B0604020202020204" pitchFamily="34" charset="0"/>
                <a:ea typeface="+mj-ea"/>
                <a:cs typeface="Arial" panose="020B0604020202020204" pitchFamily="34" charset="0"/>
              </a:rPr>
              <a:t>contre</a:t>
            </a:r>
            <a:r>
              <a:rPr lang="es-ES" sz="2800" b="1" dirty="0">
                <a:solidFill>
                  <a:prstClr val="white"/>
                </a:solidFill>
                <a:latin typeface="Arial" panose="020B0604020202020204" pitchFamily="34" charset="0"/>
                <a:ea typeface="+mj-ea"/>
                <a:cs typeface="Arial" panose="020B0604020202020204" pitchFamily="34" charset="0"/>
              </a:rPr>
              <a:t>). </a:t>
            </a:r>
          </a:p>
          <a:p>
            <a:endParaRPr lang="es-ES" sz="2800" b="1" dirty="0">
              <a:solidFill>
                <a:prstClr val="white"/>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006467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1DECC-F80A-D61B-D060-9B1C762FDC5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90749DA-DB23-3DE4-F9E2-D9375250070C}"/>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0AFEFB36-6CB9-F681-B442-2C152969D050}"/>
              </a:ext>
            </a:extLst>
          </p:cNvPr>
          <p:cNvSpPr/>
          <p:nvPr/>
        </p:nvSpPr>
        <p:spPr>
          <a:xfrm>
            <a:off x="431981" y="1622755"/>
            <a:ext cx="10167320" cy="4401205"/>
          </a:xfrm>
          <a:prstGeom prst="rect">
            <a:avLst/>
          </a:prstGeom>
        </p:spPr>
        <p:txBody>
          <a:bodyPr wrap="square">
            <a:spAutoFit/>
          </a:bodyPr>
          <a:lstStyle/>
          <a:p>
            <a:r>
              <a:rPr lang="es-ES" sz="2800" b="1" dirty="0">
                <a:solidFill>
                  <a:srgbClr val="00B050"/>
                </a:solidFill>
                <a:latin typeface="Arial" panose="020B0604020202020204" pitchFamily="34" charset="0"/>
                <a:ea typeface="+mj-ea"/>
                <a:cs typeface="Arial" panose="020B0604020202020204" pitchFamily="34" charset="0"/>
              </a:rPr>
              <a:t>DISTINTOS TIPOS DE PRODUCCIÓN ESCRITA</a:t>
            </a:r>
          </a:p>
          <a:p>
            <a:r>
              <a:rPr lang="es-ES" sz="2800" b="1" dirty="0">
                <a:solidFill>
                  <a:prstClr val="white"/>
                </a:solidFill>
                <a:latin typeface="Arial" panose="020B0604020202020204" pitchFamily="34" charset="0"/>
                <a:ea typeface="+mj-ea"/>
                <a:cs typeface="Arial" panose="020B0604020202020204" pitchFamily="34" charset="0"/>
              </a:rPr>
              <a:t>-</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Texto narrativo </a:t>
            </a:r>
            <a:r>
              <a:rPr lang="es-ES" sz="2800" b="1" dirty="0">
                <a:solidFill>
                  <a:prstClr val="white"/>
                </a:solidFill>
                <a:latin typeface="Arial" panose="020B0604020202020204" pitchFamily="34" charset="0"/>
                <a:ea typeface="+mj-ea"/>
                <a:cs typeface="Arial" panose="020B0604020202020204" pitchFamily="34" charset="0"/>
              </a:rPr>
              <a:t>en el que el alumnado contará una historia específica, real o ficticia, a través de uno o varios personajes, en un tiempo y lugar determinado, mediante una serie de sucesos y acciones interesantes.</a:t>
            </a:r>
          </a:p>
          <a:p>
            <a:r>
              <a:rPr lang="es-ES" sz="2800" b="1" dirty="0">
                <a:solidFill>
                  <a:prstClr val="white"/>
                </a:solidFill>
                <a:latin typeface="Arial" panose="020B0604020202020204" pitchFamily="34" charset="0"/>
                <a:ea typeface="+mj-ea"/>
                <a:cs typeface="Arial" panose="020B0604020202020204" pitchFamily="34" charset="0"/>
              </a:rPr>
              <a:t>-</a:t>
            </a:r>
            <a:r>
              <a:rPr lang="es-ES" sz="2800" b="1" dirty="0">
                <a:solidFill>
                  <a:srgbClr val="FF0000"/>
                </a:solidFill>
                <a:highlight>
                  <a:srgbClr val="FFFF00"/>
                </a:highlight>
                <a:latin typeface="Arial" panose="020B0604020202020204" pitchFamily="34" charset="0"/>
                <a:ea typeface="+mj-ea"/>
                <a:cs typeface="Arial" panose="020B0604020202020204" pitchFamily="34" charset="0"/>
              </a:rPr>
              <a:t>Escrito de interacción </a:t>
            </a:r>
            <a:r>
              <a:rPr lang="es-ES" sz="2800" b="1" dirty="0">
                <a:solidFill>
                  <a:prstClr val="white"/>
                </a:solidFill>
                <a:latin typeface="Arial" panose="020B0604020202020204" pitchFamily="34" charset="0"/>
                <a:ea typeface="+mj-ea"/>
                <a:cs typeface="Arial" panose="020B0604020202020204" pitchFamily="34" charset="0"/>
              </a:rPr>
              <a:t>en el que el alumnado, a partir de un estímulo, redacta una respuesta en la que contesta a las ideas expuestas en el estímulo incluyendo su propia opinión.  </a:t>
            </a:r>
          </a:p>
          <a:p>
            <a:endParaRPr lang="es-ES" sz="2800" b="1" dirty="0">
              <a:solidFill>
                <a:prstClr val="white"/>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843469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359CF-A2CB-DF18-435B-12C5785E4AC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231B5A0-6CE4-8B0B-15DF-914E082A9EEC}"/>
              </a:ext>
            </a:extLst>
          </p:cNvPr>
          <p:cNvSpPr>
            <a:spLocks noGrp="1"/>
          </p:cNvSpPr>
          <p:nvPr>
            <p:ph type="title"/>
          </p:nvPr>
        </p:nvSpPr>
        <p:spPr>
          <a:xfrm>
            <a:off x="348006" y="0"/>
            <a:ext cx="10515600" cy="1325563"/>
          </a:xfrm>
        </p:spPr>
        <p:txBody>
          <a:bodyPr>
            <a:normAutofit/>
          </a:bodyPr>
          <a:lstStyle/>
          <a:p>
            <a:pPr lvl="0">
              <a:lnSpc>
                <a:spcPct val="100000"/>
              </a:lnSpc>
              <a:spcBef>
                <a:spcPts val="0"/>
              </a:spcBef>
            </a:pPr>
            <a:r>
              <a:rPr lang="es-ES" sz="4000" b="1" dirty="0">
                <a:solidFill>
                  <a:prstClr val="white"/>
                </a:solidFill>
                <a:latin typeface="Arial" panose="020B0604020202020204" pitchFamily="34" charset="0"/>
                <a:ea typeface="+mn-ea"/>
                <a:cs typeface="Arial" panose="020B0604020202020204" pitchFamily="34" charset="0"/>
              </a:rPr>
              <a:t>Directrices y orientaciones para la</a:t>
            </a:r>
            <a:br>
              <a:rPr lang="es-ES" sz="4000" b="1" dirty="0">
                <a:solidFill>
                  <a:prstClr val="white"/>
                </a:solidFill>
                <a:latin typeface="Arial" panose="020B0604020202020204" pitchFamily="34" charset="0"/>
                <a:ea typeface="+mn-ea"/>
                <a:cs typeface="Arial" panose="020B0604020202020204" pitchFamily="34" charset="0"/>
              </a:rPr>
            </a:br>
            <a:r>
              <a:rPr lang="es-ES" sz="4000" b="1" dirty="0">
                <a:solidFill>
                  <a:prstClr val="white"/>
                </a:solidFill>
                <a:latin typeface="Arial" panose="020B0604020202020204" pitchFamily="34" charset="0"/>
                <a:ea typeface="+mn-ea"/>
                <a:cs typeface="Arial" panose="020B0604020202020204" pitchFamily="34" charset="0"/>
              </a:rPr>
              <a:t> prueba de 2026 </a:t>
            </a:r>
            <a:endParaRPr lang="es-ES" sz="4000" dirty="0"/>
          </a:p>
        </p:txBody>
      </p:sp>
      <p:sp>
        <p:nvSpPr>
          <p:cNvPr id="3" name="Rectángulo 2">
            <a:extLst>
              <a:ext uri="{FF2B5EF4-FFF2-40B4-BE49-F238E27FC236}">
                <a16:creationId xmlns:a16="http://schemas.microsoft.com/office/drawing/2014/main" id="{3837D0B4-D5B6-BF7B-10B7-053B03992D48}"/>
              </a:ext>
            </a:extLst>
          </p:cNvPr>
          <p:cNvSpPr/>
          <p:nvPr/>
        </p:nvSpPr>
        <p:spPr>
          <a:xfrm>
            <a:off x="696286" y="1669409"/>
            <a:ext cx="10593755" cy="4308872"/>
          </a:xfrm>
          <a:prstGeom prst="rect">
            <a:avLst/>
          </a:prstGeom>
        </p:spPr>
        <p:txBody>
          <a:bodyPr wrap="square">
            <a:spAutoFit/>
          </a:bodyPr>
          <a:lstStyle/>
          <a:p>
            <a:r>
              <a:rPr lang="es-ES" sz="2800" b="1" dirty="0">
                <a:solidFill>
                  <a:prstClr val="white"/>
                </a:solidFill>
                <a:latin typeface="Arial" panose="020B0604020202020204" pitchFamily="34" charset="0"/>
                <a:ea typeface="+mj-ea"/>
                <a:cs typeface="Arial" panose="020B0604020202020204" pitchFamily="34" charset="0"/>
              </a:rPr>
              <a:t>a) Exámenes y orientaciones sobre la prueba de acceso y/o admisión a la universidad (DUA)</a:t>
            </a:r>
          </a:p>
          <a:p>
            <a:r>
              <a:rPr lang="es-ES" sz="2800" dirty="0">
                <a:solidFill>
                  <a:schemeClr val="accent1">
                    <a:lumMod val="60000"/>
                    <a:lumOff val="40000"/>
                  </a:schemeClr>
                </a:solidFill>
                <a:latin typeface="Arial" panose="020B0604020202020204" pitchFamily="34" charset="0"/>
                <a:ea typeface="+mj-ea"/>
                <a:cs typeface="Arial" panose="020B0604020202020204" pitchFamily="34" charset="0"/>
                <a:hlinkClick r:id="rId2">
                  <a:extLst>
                    <a:ext uri="{A12FA001-AC4F-418D-AE19-62706E023703}">
                      <ahyp:hlinkClr xmlns:ahyp="http://schemas.microsoft.com/office/drawing/2018/hyperlinkcolor" val="tx"/>
                    </a:ext>
                  </a:extLst>
                </a:hlinkClick>
              </a:rPr>
              <a:t>https://www.juntadeandalucia.es/economiaconocimientoempresasyuniversidad/sguit/?q=grados&amp;d=g_b_examenes_anteriores.php</a:t>
            </a:r>
            <a:endParaRPr lang="es-ES" sz="2800" dirty="0">
              <a:solidFill>
                <a:schemeClr val="accent1">
                  <a:lumMod val="60000"/>
                  <a:lumOff val="40000"/>
                </a:schemeClr>
              </a:solidFill>
              <a:latin typeface="Arial" panose="020B0604020202020204" pitchFamily="34" charset="0"/>
              <a:ea typeface="+mj-ea"/>
              <a:cs typeface="Arial" panose="020B0604020202020204" pitchFamily="34" charset="0"/>
            </a:endParaRPr>
          </a:p>
          <a:p>
            <a:endParaRPr lang="es-ES" sz="2800" dirty="0">
              <a:solidFill>
                <a:prstClr val="white"/>
              </a:solidFill>
              <a:latin typeface="Arial" panose="020B0604020202020204" pitchFamily="34" charset="0"/>
              <a:ea typeface="+mj-ea"/>
              <a:cs typeface="Arial" panose="020B0604020202020204" pitchFamily="34" charset="0"/>
            </a:endParaRPr>
          </a:p>
          <a:p>
            <a:r>
              <a:rPr lang="es-ES" sz="2800" b="1" dirty="0">
                <a:solidFill>
                  <a:prstClr val="white"/>
                </a:solidFill>
                <a:latin typeface="Arial" panose="020B0604020202020204" pitchFamily="34" charset="0"/>
                <a:ea typeface="+mj-ea"/>
                <a:cs typeface="Arial" panose="020B0604020202020204" pitchFamily="34" charset="0"/>
              </a:rPr>
              <a:t>b) Parámetros de ponderación:</a:t>
            </a:r>
          </a:p>
          <a:p>
            <a:r>
              <a:rPr lang="es-ES" sz="2800" dirty="0">
                <a:solidFill>
                  <a:schemeClr val="accent1">
                    <a:lumMod val="60000"/>
                    <a:lumOff val="40000"/>
                  </a:schemeClr>
                </a:solidFill>
                <a:latin typeface="Arial" panose="020B0604020202020204" pitchFamily="34" charset="0"/>
                <a:ea typeface="+mj-ea"/>
                <a:cs typeface="Arial" panose="020B0604020202020204" pitchFamily="34" charset="0"/>
                <a:hlinkClick r:id="rId3">
                  <a:extLst>
                    <a:ext uri="{A12FA001-AC4F-418D-AE19-62706E023703}">
                      <ahyp:hlinkClr xmlns:ahyp="http://schemas.microsoft.com/office/drawing/2018/hyperlinkcolor" val="tx"/>
                    </a:ext>
                  </a:extLst>
                </a:hlinkClick>
              </a:rPr>
              <a:t>https://www.juntadeandalucia.es/economiaconocimientoempresasyuniversidad/sguit/?q=grados&amp;d=g_b_parametros_prox_top.php</a:t>
            </a:r>
            <a:endParaRPr lang="es-ES" sz="2800" dirty="0">
              <a:solidFill>
                <a:schemeClr val="accent1">
                  <a:lumMod val="60000"/>
                  <a:lumOff val="40000"/>
                </a:schemeClr>
              </a:solidFill>
              <a:latin typeface="Arial" panose="020B0604020202020204" pitchFamily="34" charset="0"/>
              <a:ea typeface="+mj-ea"/>
              <a:cs typeface="Arial" panose="020B0604020202020204" pitchFamily="34" charset="0"/>
            </a:endParaRPr>
          </a:p>
          <a:p>
            <a:endParaRPr lang="es-ES" sz="3200" b="1" dirty="0">
              <a:solidFill>
                <a:prstClr val="white"/>
              </a:solidFill>
              <a:latin typeface="Arial" panose="020B0604020202020204" pitchFamily="34" charset="0"/>
              <a:ea typeface="+mj-ea"/>
              <a:cs typeface="Arial" panose="020B0604020202020204" pitchFamily="34" charset="0"/>
            </a:endParaRPr>
          </a:p>
          <a:p>
            <a:endParaRPr lang="es-ES" dirty="0"/>
          </a:p>
        </p:txBody>
      </p:sp>
    </p:spTree>
    <p:extLst>
      <p:ext uri="{BB962C8B-B14F-4D97-AF65-F5344CB8AC3E}">
        <p14:creationId xmlns:p14="http://schemas.microsoft.com/office/powerpoint/2010/main" val="336238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Ruegos y preguntas</a:t>
            </a:r>
            <a:endParaRPr lang="es-ES" dirty="0"/>
          </a:p>
        </p:txBody>
      </p:sp>
    </p:spTree>
    <p:extLst>
      <p:ext uri="{BB962C8B-B14F-4D97-AF65-F5344CB8AC3E}">
        <p14:creationId xmlns:p14="http://schemas.microsoft.com/office/powerpoint/2010/main" val="3200118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Correos de las ponentes</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8934275" cy="38164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Ponente IES : Nuria FALLA FALCÓN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2"/>
              </a:rPr>
              <a:t>nfalfal935@g.educaand.es</a:t>
            </a:r>
            <a:r>
              <a:rPr kumimoji="0" lang="es-ES" sz="18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r>
              <a:rPr lang="es-ES" sz="3200" b="1" dirty="0">
                <a:solidFill>
                  <a:prstClr val="white"/>
                </a:solidFill>
                <a:latin typeface="Arial" panose="020B0604020202020204" pitchFamily="34" charset="0"/>
                <a:ea typeface="+mj-ea"/>
                <a:cs typeface="Arial" panose="020B0604020202020204" pitchFamily="34" charset="0"/>
              </a:rPr>
              <a:t>Ponente UPO: Anne AUBRY</a:t>
            </a:r>
          </a:p>
          <a:p>
            <a:r>
              <a:rPr lang="es-ES" sz="3200" b="1" dirty="0">
                <a:solidFill>
                  <a:prstClr val="white"/>
                </a:solidFill>
                <a:latin typeface="Arial" panose="020B0604020202020204" pitchFamily="34" charset="0"/>
                <a:ea typeface="+mj-ea"/>
                <a:cs typeface="Arial" panose="020B0604020202020204" pitchFamily="34" charset="0"/>
                <a:hlinkClick r:id="rId3"/>
              </a:rPr>
              <a:t>acaubx@upo</a:t>
            </a:r>
            <a:r>
              <a:rPr lang="es-ES" sz="3200" b="1">
                <a:solidFill>
                  <a:prstClr val="white"/>
                </a:solidFill>
                <a:latin typeface="Arial" panose="020B0604020202020204" pitchFamily="34" charset="0"/>
                <a:ea typeface="+mj-ea"/>
                <a:cs typeface="Arial" panose="020B0604020202020204" pitchFamily="34" charset="0"/>
                <a:hlinkClick r:id="rId3"/>
              </a:rPr>
              <a:t>.es</a:t>
            </a:r>
            <a:endParaRPr lang="es-ES" sz="3200" b="1">
              <a:solidFill>
                <a:prstClr val="white"/>
              </a:solidFill>
              <a:latin typeface="Arial" panose="020B0604020202020204" pitchFamily="34" charset="0"/>
              <a:ea typeface="+mj-ea"/>
              <a:cs typeface="Arial" panose="020B0604020202020204" pitchFamily="34" charset="0"/>
            </a:endParaRPr>
          </a:p>
          <a:p>
            <a:endParaRPr lang="es-ES" sz="3200" b="1" dirty="0">
              <a:solidFill>
                <a:prstClr val="white"/>
              </a:solidFill>
              <a:latin typeface="Arial" panose="020B0604020202020204" pitchFamily="34" charset="0"/>
              <a:ea typeface="+mj-ea"/>
              <a:cs typeface="Arial" panose="020B0604020202020204" pitchFamily="34" charset="0"/>
            </a:endParaRPr>
          </a:p>
          <a:p>
            <a:endParaRPr lang="es-ES" sz="3200" b="1" dirty="0">
              <a:solidFill>
                <a:prstClr val="white"/>
              </a:solidFill>
              <a:latin typeface="Arial" panose="020B0604020202020204" pitchFamily="34" charset="0"/>
              <a:ea typeface="+mj-ea"/>
              <a:cs typeface="Arial" panose="020B0604020202020204" pitchFamily="34" charset="0"/>
            </a:endParaRPr>
          </a:p>
          <a:p>
            <a:endParaRPr lang="es-ES" sz="3200" b="1" dirty="0">
              <a:solidFill>
                <a:prstClr val="white"/>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759889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39F8ECE-837E-8BEA-2E46-84B1AD0CAD6A}"/>
              </a:ext>
            </a:extLst>
          </p:cNvPr>
          <p:cNvSpPr>
            <a:spLocks noGrp="1"/>
          </p:cNvSpPr>
          <p:nvPr>
            <p:ph type="title"/>
          </p:nvPr>
        </p:nvSpPr>
        <p:spPr>
          <a:xfrm>
            <a:off x="275493" y="0"/>
            <a:ext cx="10515600" cy="1325563"/>
          </a:xfrm>
        </p:spPr>
        <p:txBody>
          <a:bodyPr>
            <a:normAutofit/>
          </a:bodyPr>
          <a:lstStyle/>
          <a:p>
            <a:r>
              <a:rPr lang="es-ES" sz="3200" b="1" dirty="0">
                <a:solidFill>
                  <a:schemeClr val="bg1"/>
                </a:solidFill>
                <a:latin typeface="Arial" panose="020B0604020202020204" pitchFamily="34" charset="0"/>
                <a:cs typeface="Arial" panose="020B0604020202020204" pitchFamily="34" charset="0"/>
              </a:rPr>
              <a:t>Orden del día</a:t>
            </a:r>
          </a:p>
        </p:txBody>
      </p:sp>
      <p:sp>
        <p:nvSpPr>
          <p:cNvPr id="2" name="Rectángulo 1">
            <a:extLst>
              <a:ext uri="{FF2B5EF4-FFF2-40B4-BE49-F238E27FC236}">
                <a16:creationId xmlns:a16="http://schemas.microsoft.com/office/drawing/2014/main" id="{983AFCC3-60B1-4CAD-882F-B4E5E16FAE23}"/>
              </a:ext>
            </a:extLst>
          </p:cNvPr>
          <p:cNvSpPr/>
          <p:nvPr/>
        </p:nvSpPr>
        <p:spPr>
          <a:xfrm>
            <a:off x="1458340" y="1859340"/>
            <a:ext cx="8751062" cy="3539430"/>
          </a:xfrm>
          <a:prstGeom prst="rect">
            <a:avLst/>
          </a:prstGeom>
        </p:spPr>
        <p:txBody>
          <a:bodyPr wrap="square">
            <a:spAutoFit/>
          </a:bodyPr>
          <a:lstStyle/>
          <a:p>
            <a:pPr marL="514350" indent="-514350">
              <a:buAutoNum type="arabicPeriod"/>
            </a:pPr>
            <a:r>
              <a:rPr lang="es-ES" sz="3200" dirty="0">
                <a:solidFill>
                  <a:prstClr val="white"/>
                </a:solidFill>
                <a:latin typeface="Arial" panose="020B0604020202020204" pitchFamily="34" charset="0"/>
                <a:ea typeface="+mj-ea"/>
                <a:cs typeface="Arial" panose="020B0604020202020204" pitchFamily="34" charset="0"/>
              </a:rPr>
              <a:t>Informe de las ponentes</a:t>
            </a:r>
          </a:p>
          <a:p>
            <a:pPr marL="514350" indent="-514350">
              <a:buAutoNum type="arabicPeriod"/>
            </a:pPr>
            <a:r>
              <a:rPr lang="es-ES" sz="3200" dirty="0">
                <a:solidFill>
                  <a:prstClr val="white"/>
                </a:solidFill>
                <a:latin typeface="Arial" panose="020B0604020202020204" pitchFamily="34" charset="0"/>
                <a:ea typeface="+mj-ea"/>
                <a:cs typeface="Arial" panose="020B0604020202020204" pitchFamily="34" charset="0"/>
              </a:rPr>
              <a:t>Análisis de los resultados de las PAU de 2025.</a:t>
            </a:r>
          </a:p>
          <a:p>
            <a:pPr marL="514350" indent="-514350">
              <a:buAutoNum type="arabicPeriod"/>
            </a:pPr>
            <a:r>
              <a:rPr lang="es-ES" sz="3200" dirty="0">
                <a:solidFill>
                  <a:prstClr val="white"/>
                </a:solidFill>
                <a:latin typeface="Arial" panose="020B0604020202020204" pitchFamily="34" charset="0"/>
                <a:ea typeface="+mj-ea"/>
                <a:cs typeface="Arial" panose="020B0604020202020204" pitchFamily="34" charset="0"/>
              </a:rPr>
              <a:t>Organización de la prueba.</a:t>
            </a:r>
          </a:p>
          <a:p>
            <a:pPr marL="514350" indent="-514350">
              <a:buAutoNum type="arabicPeriod"/>
            </a:pPr>
            <a:r>
              <a:rPr lang="es-ES" sz="3200" dirty="0">
                <a:solidFill>
                  <a:prstClr val="white"/>
                </a:solidFill>
                <a:latin typeface="Arial" panose="020B0604020202020204" pitchFamily="34" charset="0"/>
                <a:ea typeface="+mj-ea"/>
                <a:cs typeface="Arial" panose="020B0604020202020204" pitchFamily="34" charset="0"/>
              </a:rPr>
              <a:t>Directrices y orientaciones para la prueba de 2025.</a:t>
            </a:r>
          </a:p>
          <a:p>
            <a:pPr marL="514350" indent="-514350">
              <a:buAutoNum type="arabicPeriod"/>
            </a:pPr>
            <a:r>
              <a:rPr lang="es-ES" sz="3200" dirty="0">
                <a:solidFill>
                  <a:prstClr val="white"/>
                </a:solidFill>
                <a:latin typeface="Arial" panose="020B0604020202020204" pitchFamily="34" charset="0"/>
                <a:ea typeface="+mj-ea"/>
                <a:cs typeface="Arial" panose="020B0604020202020204" pitchFamily="34" charset="0"/>
              </a:rPr>
              <a:t>Ruegos y preguntas</a:t>
            </a:r>
            <a:endParaRPr lang="es-ES" dirty="0"/>
          </a:p>
        </p:txBody>
      </p:sp>
    </p:spTree>
    <p:extLst>
      <p:ext uri="{BB962C8B-B14F-4D97-AF65-F5344CB8AC3E}">
        <p14:creationId xmlns:p14="http://schemas.microsoft.com/office/powerpoint/2010/main" val="2401259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Informe de las ponentes</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8934275" cy="3676519"/>
          </a:xfrm>
          <a:prstGeom prst="rect">
            <a:avLst/>
          </a:prstGeom>
        </p:spPr>
        <p:txBody>
          <a:bodyPr wrap="square">
            <a:spAutoFit/>
          </a:bodyPr>
          <a:lstStyle/>
          <a:p>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FECHAS PAU 2026: </a:t>
            </a:r>
          </a:p>
          <a:p>
            <a:r>
              <a:rPr lang="es-ES" sz="3200" b="1" dirty="0">
                <a:solidFill>
                  <a:prstClr val="white"/>
                </a:solidFill>
                <a:latin typeface="Arial" panose="020B0604020202020204" pitchFamily="34" charset="0"/>
                <a:cs typeface="Arial" panose="020B0604020202020204" pitchFamily="34" charset="0"/>
              </a:rPr>
              <a:t>CONVOCATORIA ORDINARIA : </a:t>
            </a: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2,3,4 (aun siendo festivo en Sevilla capital) DE JUNIO 2026</a:t>
            </a:r>
            <a:endParaRPr lang="es-ES" sz="3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s-ES" sz="3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CONVOCAATORIA EXTRAORDINARIA : 30 DE JUNIO, 1 Y 2 DE JULIO 2026</a:t>
            </a:r>
            <a:endParaRPr kumimoji="0" lang="es-ES" sz="3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4759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noAutofit/>
          </a:bodyPr>
          <a:lstStyle/>
          <a:p>
            <a:pPr lvl="0">
              <a:lnSpc>
                <a:spcPct val="100000"/>
              </a:lnSpc>
              <a:spcBef>
                <a:spcPts val="0"/>
              </a:spcBef>
            </a:pPr>
            <a:r>
              <a:rPr lang="es-ES" sz="4000" b="1" dirty="0">
                <a:solidFill>
                  <a:prstClr val="white"/>
                </a:solidFill>
                <a:latin typeface="Arial" panose="020B0604020202020204" pitchFamily="34" charset="0"/>
                <a:ea typeface="+mn-ea"/>
                <a:cs typeface="Arial" panose="020B0604020202020204" pitchFamily="34" charset="0"/>
              </a:rPr>
              <a:t>Análisis de los resultados  2025.</a:t>
            </a:r>
            <a:br>
              <a:rPr lang="es-ES" sz="4000" b="1" dirty="0">
                <a:solidFill>
                  <a:prstClr val="white"/>
                </a:solidFill>
                <a:latin typeface="Arial" panose="020B0604020202020204" pitchFamily="34" charset="0"/>
                <a:ea typeface="+mn-ea"/>
                <a:cs typeface="Arial" panose="020B0604020202020204" pitchFamily="34" charset="0"/>
              </a:rPr>
            </a:br>
            <a:endParaRPr lang="es-ES" sz="4000"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8934275" cy="3816429"/>
          </a:xfrm>
          <a:prstGeom prst="rect">
            <a:avLst/>
          </a:prstGeom>
        </p:spPr>
        <p:txBody>
          <a:bodyPr wrap="square">
            <a:spAutoFit/>
          </a:bodyPr>
          <a:lstStyle/>
          <a:p>
            <a:r>
              <a:rPr lang="es-ES" sz="3200" b="1" dirty="0">
                <a:solidFill>
                  <a:prstClr val="white"/>
                </a:solidFill>
                <a:latin typeface="Arial" panose="020B0604020202020204" pitchFamily="34" charset="0"/>
                <a:ea typeface="+mj-ea"/>
                <a:cs typeface="Arial" panose="020B0604020202020204" pitchFamily="34" charset="0"/>
              </a:rPr>
              <a:t>EN LA </a:t>
            </a: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CONVOCATORIA ORDINARIA, JUNIO :</a:t>
            </a:r>
          </a:p>
          <a:p>
            <a:r>
              <a:rPr lang="es-ES" sz="3200" dirty="0">
                <a:solidFill>
                  <a:prstClr val="white"/>
                </a:solidFill>
                <a:latin typeface="Arial" panose="020B0604020202020204" pitchFamily="34" charset="0"/>
                <a:cs typeface="Arial" panose="020B0604020202020204" pitchFamily="34" charset="0"/>
              </a:rPr>
              <a:t>PRESENTADOS/AS</a:t>
            </a:r>
            <a:r>
              <a:rPr lang="es-ES" sz="3200" b="1" dirty="0">
                <a:solidFill>
                  <a:prstClr val="white"/>
                </a:solidFill>
                <a:latin typeface="Arial" panose="020B0604020202020204" pitchFamily="34" charset="0"/>
                <a:cs typeface="Arial" panose="020B0604020202020204" pitchFamily="34" charset="0"/>
              </a:rPr>
              <a:t>: 135</a:t>
            </a:r>
          </a:p>
          <a:p>
            <a:r>
              <a:rPr lang="es-ES" sz="3200" dirty="0">
                <a:solidFill>
                  <a:prstClr val="white"/>
                </a:solidFill>
                <a:latin typeface="Arial" panose="020B0604020202020204" pitchFamily="34" charset="0"/>
                <a:cs typeface="Arial" panose="020B0604020202020204" pitchFamily="34" charset="0"/>
              </a:rPr>
              <a:t>APTOS/AS: </a:t>
            </a:r>
            <a:r>
              <a:rPr lang="es-ES" sz="3200" b="1" dirty="0">
                <a:solidFill>
                  <a:prstClr val="white"/>
                </a:solidFill>
                <a:latin typeface="Arial" panose="020B0604020202020204" pitchFamily="34" charset="0"/>
                <a:cs typeface="Arial" panose="020B0604020202020204" pitchFamily="34" charset="0"/>
              </a:rPr>
              <a:t>114</a:t>
            </a:r>
          </a:p>
          <a:p>
            <a:r>
              <a:rPr lang="es-ES" sz="3200" dirty="0">
                <a:solidFill>
                  <a:prstClr val="white"/>
                </a:solidFill>
                <a:latin typeface="Arial" panose="020B0604020202020204" pitchFamily="34" charset="0"/>
                <a:cs typeface="Arial" panose="020B0604020202020204" pitchFamily="34" charset="0"/>
              </a:rPr>
              <a:t>NO APTOS/AS: </a:t>
            </a:r>
            <a:r>
              <a:rPr lang="es-ES" sz="3200" b="1" dirty="0">
                <a:solidFill>
                  <a:prstClr val="white"/>
                </a:solidFill>
                <a:latin typeface="Arial" panose="020B0604020202020204" pitchFamily="34" charset="0"/>
                <a:cs typeface="Arial" panose="020B0604020202020204" pitchFamily="34" charset="0"/>
              </a:rPr>
              <a:t>19 </a:t>
            </a:r>
          </a:p>
          <a:p>
            <a:r>
              <a:rPr lang="es-ES" sz="3200" dirty="0">
                <a:solidFill>
                  <a:prstClr val="white"/>
                </a:solidFill>
                <a:latin typeface="Arial" panose="020B0604020202020204" pitchFamily="34" charset="0"/>
                <a:cs typeface="Arial" panose="020B0604020202020204" pitchFamily="34" charset="0"/>
              </a:rPr>
              <a:t>NO PRESENTADOS/AS: </a:t>
            </a:r>
            <a:r>
              <a:rPr lang="es-ES" sz="3200" b="1" dirty="0">
                <a:solidFill>
                  <a:prstClr val="white"/>
                </a:solidFill>
                <a:latin typeface="Arial" panose="020B0604020202020204" pitchFamily="34" charset="0"/>
                <a:cs typeface="Arial" panose="020B0604020202020204" pitchFamily="34" charset="0"/>
              </a:rPr>
              <a:t>2</a:t>
            </a:r>
          </a:p>
          <a:p>
            <a:r>
              <a:rPr lang="es-ES" sz="3200" b="1" dirty="0">
                <a:solidFill>
                  <a:prstClr val="white"/>
                </a:solidFill>
                <a:latin typeface="Arial" panose="020B0604020202020204" pitchFamily="34" charset="0"/>
                <a:cs typeface="Arial" panose="020B0604020202020204" pitchFamily="34" charset="0"/>
              </a:rPr>
              <a:t>NOTA MEDIA:7,03</a:t>
            </a:r>
          </a:p>
          <a:p>
            <a:endParaRPr lang="es-ES" sz="3200" b="1" dirty="0">
              <a:solidFill>
                <a:prstClr val="white"/>
              </a:solidFill>
              <a:latin typeface="Arial" panose="020B0604020202020204" pitchFamily="34" charset="0"/>
              <a:cs typeface="Arial" panose="020B0604020202020204" pitchFamily="34" charset="0"/>
            </a:endParaRPr>
          </a:p>
          <a:p>
            <a:endParaRPr lang="es-ES" dirty="0"/>
          </a:p>
        </p:txBody>
      </p:sp>
    </p:spTree>
    <p:extLst>
      <p:ext uri="{BB962C8B-B14F-4D97-AF65-F5344CB8AC3E}">
        <p14:creationId xmlns:p14="http://schemas.microsoft.com/office/powerpoint/2010/main" val="58181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D0578-037A-58CB-BB63-CC3A6D55FEC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CBDE799-07E8-7078-959D-0A77518E394A}"/>
              </a:ext>
            </a:extLst>
          </p:cNvPr>
          <p:cNvSpPr>
            <a:spLocks noGrp="1"/>
          </p:cNvSpPr>
          <p:nvPr>
            <p:ph type="title"/>
          </p:nvPr>
        </p:nvSpPr>
        <p:spPr>
          <a:xfrm>
            <a:off x="348006" y="0"/>
            <a:ext cx="10515600" cy="1325563"/>
          </a:xfrm>
        </p:spPr>
        <p:txBody>
          <a:bodyPr>
            <a:noAutofit/>
          </a:bodyPr>
          <a:lstStyle/>
          <a:p>
            <a:pPr lvl="0">
              <a:lnSpc>
                <a:spcPct val="100000"/>
              </a:lnSpc>
              <a:spcBef>
                <a:spcPts val="0"/>
              </a:spcBef>
            </a:pPr>
            <a:r>
              <a:rPr lang="es-ES" sz="4000" b="1" dirty="0">
                <a:solidFill>
                  <a:prstClr val="white"/>
                </a:solidFill>
                <a:latin typeface="Arial" panose="020B0604020202020204" pitchFamily="34" charset="0"/>
                <a:ea typeface="+mn-ea"/>
                <a:cs typeface="Arial" panose="020B0604020202020204" pitchFamily="34" charset="0"/>
              </a:rPr>
              <a:t>Análisis de los resultados  2025.</a:t>
            </a:r>
            <a:br>
              <a:rPr lang="es-ES" sz="4000" b="1" dirty="0">
                <a:solidFill>
                  <a:prstClr val="white"/>
                </a:solidFill>
                <a:latin typeface="Arial" panose="020B0604020202020204" pitchFamily="34" charset="0"/>
                <a:ea typeface="+mn-ea"/>
                <a:cs typeface="Arial" panose="020B0604020202020204" pitchFamily="34" charset="0"/>
              </a:rPr>
            </a:br>
            <a:endParaRPr lang="es-ES" sz="4000" dirty="0"/>
          </a:p>
        </p:txBody>
      </p:sp>
      <p:sp>
        <p:nvSpPr>
          <p:cNvPr id="3" name="Rectángulo 2">
            <a:extLst>
              <a:ext uri="{FF2B5EF4-FFF2-40B4-BE49-F238E27FC236}">
                <a16:creationId xmlns:a16="http://schemas.microsoft.com/office/drawing/2014/main" id="{D8AFE34D-65F6-7F9E-0BFC-A87F375EAA8F}"/>
              </a:ext>
            </a:extLst>
          </p:cNvPr>
          <p:cNvSpPr/>
          <p:nvPr/>
        </p:nvSpPr>
        <p:spPr>
          <a:xfrm>
            <a:off x="696286" y="1669409"/>
            <a:ext cx="8934275" cy="4308872"/>
          </a:xfrm>
          <a:prstGeom prst="rect">
            <a:avLst/>
          </a:prstGeom>
        </p:spPr>
        <p:txBody>
          <a:bodyPr wrap="square">
            <a:spAutoFit/>
          </a:bodyPr>
          <a:lstStyle/>
          <a:p>
            <a:r>
              <a:rPr lang="es-ES" sz="3200" b="1" dirty="0">
                <a:solidFill>
                  <a:prstClr val="white"/>
                </a:solidFill>
                <a:latin typeface="Arial" panose="020B0604020202020204" pitchFamily="34" charset="0"/>
                <a:ea typeface="+mj-ea"/>
                <a:cs typeface="Arial" panose="020B0604020202020204" pitchFamily="34" charset="0"/>
              </a:rPr>
              <a:t>EN LA </a:t>
            </a:r>
            <a:r>
              <a:rPr kumimoji="0" lang="es-E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CONVOCATORIA EXTRAORDINARIA, JULIO :</a:t>
            </a:r>
          </a:p>
          <a:p>
            <a:r>
              <a:rPr lang="es-ES" sz="3200" dirty="0">
                <a:solidFill>
                  <a:prstClr val="white"/>
                </a:solidFill>
                <a:latin typeface="Arial" panose="020B0604020202020204" pitchFamily="34" charset="0"/>
                <a:cs typeface="Arial" panose="020B0604020202020204" pitchFamily="34" charset="0"/>
              </a:rPr>
              <a:t>PRESENTADOS/AS</a:t>
            </a:r>
            <a:r>
              <a:rPr lang="es-ES" sz="3200" b="1" dirty="0">
                <a:solidFill>
                  <a:prstClr val="white"/>
                </a:solidFill>
                <a:latin typeface="Arial" panose="020B0604020202020204" pitchFamily="34" charset="0"/>
                <a:cs typeface="Arial" panose="020B0604020202020204" pitchFamily="34" charset="0"/>
              </a:rPr>
              <a:t>: 43</a:t>
            </a:r>
          </a:p>
          <a:p>
            <a:r>
              <a:rPr lang="es-ES" sz="3200" dirty="0">
                <a:solidFill>
                  <a:prstClr val="white"/>
                </a:solidFill>
                <a:latin typeface="Arial" panose="020B0604020202020204" pitchFamily="34" charset="0"/>
                <a:cs typeface="Arial" panose="020B0604020202020204" pitchFamily="34" charset="0"/>
              </a:rPr>
              <a:t>APTOS/AS: </a:t>
            </a:r>
            <a:r>
              <a:rPr lang="es-ES" sz="3200" b="1" dirty="0">
                <a:solidFill>
                  <a:prstClr val="white"/>
                </a:solidFill>
                <a:latin typeface="Arial" panose="020B0604020202020204" pitchFamily="34" charset="0"/>
                <a:cs typeface="Arial" panose="020B0604020202020204" pitchFamily="34" charset="0"/>
              </a:rPr>
              <a:t>23</a:t>
            </a:r>
          </a:p>
          <a:p>
            <a:r>
              <a:rPr lang="es-ES" sz="3200" dirty="0">
                <a:solidFill>
                  <a:prstClr val="white"/>
                </a:solidFill>
                <a:latin typeface="Arial" panose="020B0604020202020204" pitchFamily="34" charset="0"/>
                <a:cs typeface="Arial" panose="020B0604020202020204" pitchFamily="34" charset="0"/>
              </a:rPr>
              <a:t>NO APTOS/AS: </a:t>
            </a:r>
            <a:r>
              <a:rPr lang="es-ES" sz="3200" b="1" dirty="0">
                <a:solidFill>
                  <a:prstClr val="white"/>
                </a:solidFill>
                <a:latin typeface="Arial" panose="020B0604020202020204" pitchFamily="34" charset="0"/>
                <a:cs typeface="Arial" panose="020B0604020202020204" pitchFamily="34" charset="0"/>
              </a:rPr>
              <a:t>20 </a:t>
            </a:r>
          </a:p>
          <a:p>
            <a:r>
              <a:rPr lang="es-ES" sz="3200" dirty="0">
                <a:solidFill>
                  <a:prstClr val="white"/>
                </a:solidFill>
                <a:latin typeface="Arial" panose="020B0604020202020204" pitchFamily="34" charset="0"/>
                <a:cs typeface="Arial" panose="020B0604020202020204" pitchFamily="34" charset="0"/>
              </a:rPr>
              <a:t>NO PRESENTADOS/AS:</a:t>
            </a:r>
            <a:r>
              <a:rPr lang="es-ES" sz="3200" b="1" dirty="0">
                <a:solidFill>
                  <a:prstClr val="white"/>
                </a:solidFill>
                <a:latin typeface="Arial" panose="020B0604020202020204" pitchFamily="34" charset="0"/>
                <a:cs typeface="Arial" panose="020B0604020202020204" pitchFamily="34" charset="0"/>
              </a:rPr>
              <a:t>0</a:t>
            </a:r>
          </a:p>
          <a:p>
            <a:r>
              <a:rPr lang="es-ES" sz="3200" b="1" dirty="0">
                <a:solidFill>
                  <a:prstClr val="white"/>
                </a:solidFill>
                <a:latin typeface="Arial" panose="020B0604020202020204" pitchFamily="34" charset="0"/>
                <a:cs typeface="Arial" panose="020B0604020202020204" pitchFamily="34" charset="0"/>
              </a:rPr>
              <a:t>NOTA MEDIA:5,5</a:t>
            </a:r>
          </a:p>
          <a:p>
            <a:endParaRPr lang="es-ES" sz="3200" b="1" dirty="0">
              <a:solidFill>
                <a:prstClr val="white"/>
              </a:solidFill>
              <a:latin typeface="Arial" panose="020B0604020202020204" pitchFamily="34" charset="0"/>
              <a:cs typeface="Arial" panose="020B0604020202020204" pitchFamily="34" charset="0"/>
            </a:endParaRPr>
          </a:p>
          <a:p>
            <a:endParaRPr lang="es-ES" dirty="0"/>
          </a:p>
        </p:txBody>
      </p:sp>
    </p:spTree>
    <p:extLst>
      <p:ext uri="{BB962C8B-B14F-4D97-AF65-F5344CB8AC3E}">
        <p14:creationId xmlns:p14="http://schemas.microsoft.com/office/powerpoint/2010/main" val="1996265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BD7E1-6837-C9AF-CEA8-EB9BE46BA74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701180D-36FE-1988-71BF-BC23395B0312}"/>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E5849B77-7277-E20B-FD3B-70875A77A686}"/>
              </a:ext>
            </a:extLst>
          </p:cNvPr>
          <p:cNvSpPr/>
          <p:nvPr/>
        </p:nvSpPr>
        <p:spPr>
          <a:xfrm>
            <a:off x="133921" y="1197618"/>
            <a:ext cx="11268552" cy="5847755"/>
          </a:xfrm>
          <a:prstGeom prst="rect">
            <a:avLst/>
          </a:prstGeom>
        </p:spPr>
        <p:txBody>
          <a:bodyPr wrap="square">
            <a:spAutoFit/>
          </a:bodyPr>
          <a:lstStyle/>
          <a:p>
            <a:r>
              <a:rPr lang="es-ES" sz="2400" b="1" u="sng" dirty="0">
                <a:solidFill>
                  <a:prstClr val="white"/>
                </a:solidFill>
                <a:latin typeface="Arial" panose="020B0604020202020204" pitchFamily="34" charset="0"/>
                <a:ea typeface="+mj-ea"/>
                <a:cs typeface="Arial" panose="020B0604020202020204" pitchFamily="34" charset="0"/>
              </a:rPr>
              <a:t>Documento de la CRUE </a:t>
            </a:r>
            <a:r>
              <a:rPr lang="es-ES" sz="2400" b="1" dirty="0">
                <a:solidFill>
                  <a:prstClr val="white"/>
                </a:solidFill>
                <a:latin typeface="Arial" panose="020B0604020202020204" pitchFamily="34" charset="0"/>
                <a:ea typeface="+mj-ea"/>
                <a:cs typeface="Arial" panose="020B0604020202020204" pitchFamily="34" charset="0"/>
              </a:rPr>
              <a:t>(Conferencia de Rectores y Rectoras de las Universidades Españolas): </a:t>
            </a:r>
          </a:p>
          <a:p>
            <a:endParaRPr lang="es-ES" sz="2400" b="1" dirty="0">
              <a:solidFill>
                <a:prstClr val="white"/>
              </a:solidFill>
              <a:latin typeface="Arial" panose="020B0604020202020204" pitchFamily="34" charset="0"/>
              <a:ea typeface="+mj-ea"/>
              <a:cs typeface="Arial" panose="020B0604020202020204" pitchFamily="34" charset="0"/>
            </a:endParaRPr>
          </a:p>
          <a:p>
            <a:r>
              <a:rPr lang="es-ES" sz="2400" b="1" dirty="0">
                <a:solidFill>
                  <a:prstClr val="white"/>
                </a:solidFill>
                <a:latin typeface="Arial" panose="020B0604020202020204" pitchFamily="34" charset="0"/>
                <a:ea typeface="+mj-ea"/>
                <a:cs typeface="Arial" panose="020B0604020202020204" pitchFamily="34" charset="0"/>
              </a:rPr>
              <a:t>“El Real Decreto 534/2024, de 11 de junio, por el que se regulan los requisitos de acceso a las enseñanzas universitarias oficiales de Grado, las características básicas de la prueba de acceso y la normativa básica de los procedimientos de admisión, en el artículo 18.4 establece que “Al inicio de cada curso escolar, la comisión organizadora hará públicos los criterios de organización, la estructura básica de los ejercicios y los criterios generales de evaluación”. Este mandato legal ha representado, además de la OBLIGADA TAREA, una oportunidad para promover la ARMONIZACIÓN DE LA PRUEBA EN TODO EL TERRITORIO NACIONAL en lo que afecta a las materias que configuran tanto el Acceso, como la Admisión a la Universidad.”</a:t>
            </a:r>
          </a:p>
          <a:p>
            <a:endParaRPr lang="es-ES" sz="2400" b="1" dirty="0">
              <a:solidFill>
                <a:prstClr val="white"/>
              </a:solidFill>
              <a:latin typeface="Arial" panose="020B0604020202020204" pitchFamily="34" charset="0"/>
              <a:ea typeface="+mj-ea"/>
              <a:cs typeface="Arial" panose="020B0604020202020204" pitchFamily="34" charset="0"/>
            </a:endParaRPr>
          </a:p>
          <a:p>
            <a:endParaRPr lang="es-ES" sz="1400" dirty="0"/>
          </a:p>
        </p:txBody>
      </p:sp>
    </p:spTree>
    <p:extLst>
      <p:ext uri="{BB962C8B-B14F-4D97-AF65-F5344CB8AC3E}">
        <p14:creationId xmlns:p14="http://schemas.microsoft.com/office/powerpoint/2010/main" val="1728338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BB193-8156-D18F-E52B-59CB84C434B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4FAB8AE-6074-BD65-995F-FF4F31E09A68}"/>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BCEEE124-7A5D-6AB1-539B-5FAA2EFFFC47}"/>
              </a:ext>
            </a:extLst>
          </p:cNvPr>
          <p:cNvSpPr/>
          <p:nvPr/>
        </p:nvSpPr>
        <p:spPr>
          <a:xfrm>
            <a:off x="348006" y="856357"/>
            <a:ext cx="11268552" cy="6001643"/>
          </a:xfrm>
          <a:prstGeom prst="rect">
            <a:avLst/>
          </a:prstGeom>
        </p:spPr>
        <p:txBody>
          <a:bodyPr wrap="square">
            <a:spAutoFit/>
          </a:bodyPr>
          <a:lstStyle/>
          <a:p>
            <a:endParaRPr lang="es-ES" sz="3200" b="1" dirty="0">
              <a:solidFill>
                <a:prstClr val="white"/>
              </a:solidFill>
              <a:latin typeface="Arial" panose="020B0604020202020204" pitchFamily="34" charset="0"/>
              <a:ea typeface="+mj-ea"/>
              <a:cs typeface="Arial" panose="020B0604020202020204" pitchFamily="34" charset="0"/>
            </a:endParaRPr>
          </a:p>
          <a:p>
            <a:pPr marL="285750" indent="-285750">
              <a:buFontTx/>
              <a:buChar char="-"/>
            </a:pPr>
            <a:r>
              <a:rPr lang="es-ES" sz="3200" b="1" dirty="0">
                <a:solidFill>
                  <a:prstClr val="white"/>
                </a:solidFill>
                <a:latin typeface="Arial" panose="020B0604020202020204" pitchFamily="34" charset="0"/>
                <a:ea typeface="+mj-ea"/>
                <a:cs typeface="Arial" panose="020B0604020202020204" pitchFamily="34" charset="0"/>
              </a:rPr>
              <a:t>Elabora la propuesta de armonización con respecto a aspectos básicos de cada materia:</a:t>
            </a:r>
          </a:p>
          <a:p>
            <a:pPr marL="285750" indent="-285750">
              <a:buFontTx/>
              <a:buChar char="-"/>
            </a:pPr>
            <a:endParaRPr lang="es-ES" sz="3200" b="1" dirty="0">
              <a:solidFill>
                <a:prstClr val="white"/>
              </a:solidFill>
              <a:latin typeface="Arial" panose="020B0604020202020204" pitchFamily="34" charset="0"/>
              <a:ea typeface="+mj-ea"/>
              <a:cs typeface="Arial" panose="020B0604020202020204" pitchFamily="34" charset="0"/>
            </a:endParaRPr>
          </a:p>
          <a:p>
            <a:pPr marL="342900" indent="-342900">
              <a:buAutoNum type="alphaLcPeriod"/>
            </a:pPr>
            <a:r>
              <a:rPr lang="es-ES" sz="3200" b="1" dirty="0">
                <a:solidFill>
                  <a:prstClr val="white"/>
                </a:solidFill>
                <a:latin typeface="Arial" panose="020B0604020202020204" pitchFamily="34" charset="0"/>
                <a:ea typeface="+mj-ea"/>
                <a:cs typeface="Arial" panose="020B0604020202020204" pitchFamily="34" charset="0"/>
              </a:rPr>
              <a:t>Estructura básica de las pruebas.</a:t>
            </a:r>
          </a:p>
          <a:p>
            <a:pPr marL="342900" indent="-342900">
              <a:buAutoNum type="alphaLcPeriod"/>
            </a:pPr>
            <a:r>
              <a:rPr lang="es-ES" sz="3200" b="1" dirty="0">
                <a:solidFill>
                  <a:prstClr val="white"/>
                </a:solidFill>
                <a:latin typeface="Arial" panose="020B0604020202020204" pitchFamily="34" charset="0"/>
                <a:ea typeface="+mj-ea"/>
                <a:cs typeface="Arial" panose="020B0604020202020204" pitchFamily="34" charset="0"/>
              </a:rPr>
              <a:t>Saberes básicos. </a:t>
            </a:r>
          </a:p>
          <a:p>
            <a:pPr marL="342900" indent="-342900">
              <a:buAutoNum type="alphaLcPeriod"/>
            </a:pPr>
            <a:r>
              <a:rPr lang="es-ES" sz="3200" b="1" dirty="0">
                <a:solidFill>
                  <a:prstClr val="white"/>
                </a:solidFill>
                <a:latin typeface="Arial" panose="020B0604020202020204" pitchFamily="34" charset="0"/>
                <a:ea typeface="+mj-ea"/>
                <a:cs typeface="Arial" panose="020B0604020202020204" pitchFamily="34" charset="0"/>
              </a:rPr>
              <a:t>Modelos de examen.</a:t>
            </a:r>
          </a:p>
          <a:p>
            <a:pPr marL="342900" indent="-342900">
              <a:buAutoNum type="alphaLcPeriod"/>
            </a:pPr>
            <a:r>
              <a:rPr lang="es-ES" sz="3200" b="1" dirty="0">
                <a:solidFill>
                  <a:prstClr val="white"/>
                </a:solidFill>
                <a:latin typeface="Arial" panose="020B0604020202020204" pitchFamily="34" charset="0"/>
                <a:ea typeface="+mj-ea"/>
                <a:cs typeface="Arial" panose="020B0604020202020204" pitchFamily="34" charset="0"/>
              </a:rPr>
              <a:t>Criterios de valoración específicos. </a:t>
            </a:r>
          </a:p>
          <a:p>
            <a:pPr marL="342900" indent="-342900">
              <a:buAutoNum type="alphaLcPeriod"/>
            </a:pPr>
            <a:r>
              <a:rPr lang="es-ES" sz="3200" b="1" dirty="0">
                <a:solidFill>
                  <a:prstClr val="white"/>
                </a:solidFill>
                <a:latin typeface="Arial" panose="020B0604020202020204" pitchFamily="34" charset="0"/>
                <a:ea typeface="+mj-ea"/>
                <a:cs typeface="Arial" panose="020B0604020202020204" pitchFamily="34" charset="0"/>
              </a:rPr>
              <a:t>Aplicación de los criterios de coherencia, cohesión, corrección gramatical, léxica, ortográfica y su presentación. </a:t>
            </a:r>
          </a:p>
          <a:p>
            <a:endParaRPr lang="es-ES" sz="3200" dirty="0"/>
          </a:p>
        </p:txBody>
      </p:sp>
    </p:spTree>
    <p:extLst>
      <p:ext uri="{BB962C8B-B14F-4D97-AF65-F5344CB8AC3E}">
        <p14:creationId xmlns:p14="http://schemas.microsoft.com/office/powerpoint/2010/main" val="27758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283837" y="28654"/>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471697" y="1106906"/>
            <a:ext cx="8934275" cy="1354217"/>
          </a:xfrm>
          <a:prstGeom prst="rect">
            <a:avLst/>
          </a:prstGeom>
        </p:spPr>
        <p:txBody>
          <a:bodyPr wrap="square">
            <a:spAutoFit/>
          </a:bodyPr>
          <a:lstStyle/>
          <a:p>
            <a:r>
              <a:rPr lang="es-ES" sz="3200" b="1" dirty="0" err="1">
                <a:solidFill>
                  <a:prstClr val="white"/>
                </a:solidFill>
                <a:latin typeface="Arial" panose="020B0604020202020204" pitchFamily="34" charset="0"/>
                <a:ea typeface="+mj-ea"/>
                <a:cs typeface="Arial" panose="020B0604020202020204" pitchFamily="34" charset="0"/>
              </a:rPr>
              <a:t>Compréhension</a:t>
            </a:r>
            <a:r>
              <a:rPr lang="es-ES" sz="3200" b="1" dirty="0">
                <a:solidFill>
                  <a:prstClr val="white"/>
                </a:solidFill>
                <a:latin typeface="Arial" panose="020B0604020202020204" pitchFamily="34" charset="0"/>
                <a:ea typeface="+mj-ea"/>
                <a:cs typeface="Arial" panose="020B0604020202020204" pitchFamily="34" charset="0"/>
              </a:rPr>
              <a:t>:  </a:t>
            </a:r>
            <a:r>
              <a:rPr lang="es-ES" sz="3200" b="1" dirty="0">
                <a:solidFill>
                  <a:srgbClr val="FF0000"/>
                </a:solidFill>
                <a:highlight>
                  <a:srgbClr val="FFFF00"/>
                </a:highlight>
                <a:latin typeface="Arial" panose="020B0604020202020204" pitchFamily="34" charset="0"/>
                <a:ea typeface="+mj-ea"/>
                <a:cs typeface="Arial" panose="020B0604020202020204" pitchFamily="34" charset="0"/>
              </a:rPr>
              <a:t>5 </a:t>
            </a:r>
            <a:r>
              <a:rPr lang="es-ES" sz="3200" b="1" dirty="0" err="1">
                <a:solidFill>
                  <a:srgbClr val="FF0000"/>
                </a:solidFill>
                <a:highlight>
                  <a:srgbClr val="FFFF00"/>
                </a:highlight>
                <a:latin typeface="Arial" panose="020B0604020202020204" pitchFamily="34" charset="0"/>
                <a:ea typeface="+mj-ea"/>
                <a:cs typeface="Arial" panose="020B0604020202020204" pitchFamily="34" charset="0"/>
              </a:rPr>
              <a:t>points</a:t>
            </a:r>
            <a:endParaRPr lang="es-ES" sz="3200" b="1" dirty="0">
              <a:solidFill>
                <a:srgbClr val="FF0000"/>
              </a:solidFill>
              <a:highlight>
                <a:srgbClr val="FFFF00"/>
              </a:highlight>
              <a:latin typeface="Arial" panose="020B0604020202020204" pitchFamily="34" charset="0"/>
              <a:ea typeface="+mj-ea"/>
              <a:cs typeface="Arial" panose="020B0604020202020204" pitchFamily="34" charset="0"/>
            </a:endParaRPr>
          </a:p>
          <a:p>
            <a:r>
              <a:rPr lang="es-ES" sz="3200" b="1" dirty="0">
                <a:solidFill>
                  <a:srgbClr val="FF0000"/>
                </a:solidFill>
                <a:latin typeface="Arial" panose="020B0604020202020204" pitchFamily="34" charset="0"/>
                <a:ea typeface="+mj-ea"/>
                <a:cs typeface="Arial" panose="020B0604020202020204" pitchFamily="34" charset="0"/>
              </a:rPr>
              <a:t> </a:t>
            </a:r>
          </a:p>
          <a:p>
            <a:endParaRPr lang="es-ES" dirty="0"/>
          </a:p>
        </p:txBody>
      </p:sp>
      <p:sp>
        <p:nvSpPr>
          <p:cNvPr id="6" name="Marcador de contenido 5">
            <a:extLst>
              <a:ext uri="{FF2B5EF4-FFF2-40B4-BE49-F238E27FC236}">
                <a16:creationId xmlns:a16="http://schemas.microsoft.com/office/drawing/2014/main" id="{40A43D70-8064-079C-CD8F-161A4F2C1F31}"/>
              </a:ext>
            </a:extLst>
          </p:cNvPr>
          <p:cNvSpPr txBox="1">
            <a:spLocks/>
          </p:cNvSpPr>
          <p:nvPr/>
        </p:nvSpPr>
        <p:spPr>
          <a:xfrm>
            <a:off x="745958" y="1748589"/>
            <a:ext cx="10515600" cy="4474093"/>
          </a:xfrm>
          <a:prstGeom prst="rect">
            <a:avLst/>
          </a:prstGeom>
          <a:solidFill>
            <a:srgbClr val="0F6FC6"/>
          </a:solidFill>
          <a:ln w="15875" cap="flat" cmpd="sng" algn="ctr">
            <a:solidFill>
              <a:srgbClr val="0F6FC6">
                <a:shade val="50000"/>
              </a:srgbClr>
            </a:solidFill>
            <a:prstDash val="solid"/>
          </a:ln>
          <a:effectLst/>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lt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lt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9pPr>
          </a:lstStyle>
          <a:p>
            <a:pPr marL="0" marR="0" lvl="0" indent="0" algn="ctr"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None/>
              <a:tabLst/>
              <a:defRPr/>
            </a:pPr>
            <a:endParaRPr kumimoji="0" lang="es-ES" sz="3600" b="1" i="0" u="none" strike="noStrike" kern="1200" cap="none" spc="0" normalizeH="0" baseline="0" noProof="0" dirty="0">
              <a:ln>
                <a:noFill/>
              </a:ln>
              <a:solidFill>
                <a:srgbClr val="FFFF00"/>
              </a:solidFill>
              <a:effectLst/>
              <a:uLnTx/>
              <a:uFillTx/>
              <a:latin typeface="Calibri"/>
              <a:ea typeface="+mn-ea"/>
              <a:cs typeface="+mn-cs"/>
            </a:endParaRPr>
          </a:p>
          <a:p>
            <a:pPr marL="91440" marR="0" lvl="0" indent="-9144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I.1. (1,5 points</a:t>
            </a:r>
            <a:r>
              <a:rPr kumimoji="0" lang="fr-BE" sz="2400" b="0" i="0" u="none" strike="noStrike" kern="1200" cap="none" spc="0" normalizeH="0" baseline="0" noProof="0" dirty="0">
                <a:ln>
                  <a:noFill/>
                </a:ln>
                <a:solidFill>
                  <a:sysClr val="window" lastClr="FFFFFF"/>
                </a:solidFill>
                <a:effectLst/>
                <a:uLnTx/>
                <a:uFillTx/>
                <a:latin typeface="Calibri"/>
                <a:ea typeface="+mn-ea"/>
                <a:cs typeface="+mn-cs"/>
              </a:rPr>
              <a:t>)</a:t>
            </a: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 Dites si c’est VRAI ou FAUX et justifiez votre réponse avec des éléments du texte. </a:t>
            </a: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I.1.1. </a:t>
            </a:r>
            <a:r>
              <a:rPr kumimoji="0" lang="fr-BE" sz="2400" b="0" i="0" u="none" strike="noStrike" kern="1200" cap="none" spc="0" normalizeH="0" baseline="0" noProof="0" dirty="0">
                <a:ln>
                  <a:noFill/>
                </a:ln>
                <a:solidFill>
                  <a:sysClr val="window" lastClr="FFFFFF"/>
                </a:solidFill>
                <a:effectLst/>
                <a:uLnTx/>
                <a:uFillTx/>
                <a:latin typeface="Calibri"/>
                <a:ea typeface="+mn-ea"/>
                <a:cs typeface="+mn-cs"/>
              </a:rPr>
              <a:t>(0,5 p.) Vrai/Faux + justification avec copie d’un extrait du texte</a:t>
            </a:r>
          </a:p>
          <a:p>
            <a:pPr marL="91440" marR="0" lvl="0" indent="-9144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I.1.2.</a:t>
            </a:r>
            <a:r>
              <a:rPr kumimoji="0" lang="fr-BE" sz="2400" b="0" i="0" u="none" strike="noStrike" kern="1200" cap="none" spc="0" normalizeH="0" baseline="0" noProof="0" dirty="0">
                <a:ln>
                  <a:noFill/>
                </a:ln>
                <a:solidFill>
                  <a:sysClr val="window" lastClr="FFFFFF"/>
                </a:solidFill>
                <a:effectLst/>
                <a:uLnTx/>
                <a:uFillTx/>
                <a:latin typeface="Calibri"/>
                <a:ea typeface="+mn-ea"/>
                <a:cs typeface="+mn-cs"/>
              </a:rPr>
              <a:t> (0,5 p.) Vrai/Faux + justification avec copie d’un extrait du texte</a:t>
            </a:r>
          </a:p>
          <a:p>
            <a:pPr marL="91440" marR="0" lvl="0" indent="-9144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I.1.3.</a:t>
            </a:r>
            <a:r>
              <a:rPr kumimoji="0" lang="fr-BE" sz="2400" b="0" i="0" u="none" strike="noStrike" kern="1200" cap="none" spc="0" normalizeH="0" baseline="0" noProof="0" dirty="0">
                <a:ln>
                  <a:noFill/>
                </a:ln>
                <a:solidFill>
                  <a:sysClr val="window" lastClr="FFFFFF"/>
                </a:solidFill>
                <a:effectLst/>
                <a:uLnTx/>
                <a:uFillTx/>
                <a:latin typeface="Calibri"/>
                <a:ea typeface="+mn-ea"/>
                <a:cs typeface="+mn-cs"/>
              </a:rPr>
              <a:t> (0,5 p.) Vrai/Faux + justification avec copie d’un extrait du texte</a:t>
            </a:r>
          </a:p>
          <a:p>
            <a:pPr marL="91440" marR="0" lvl="0" indent="-9144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Char char=" "/>
              <a:tabLst/>
              <a:defRPr/>
            </a:pPr>
            <a:endParaRPr kumimoji="0" lang="es-ES" sz="2400" b="0" i="0" u="none" strike="noStrike" kern="1200" cap="none" spc="0" normalizeH="0" baseline="0" noProof="0" dirty="0">
              <a:ln>
                <a:noFill/>
              </a:ln>
              <a:solidFill>
                <a:sysClr val="window" lastClr="FFFFFF"/>
              </a:solidFill>
              <a:effectLst/>
              <a:uLnTx/>
              <a:uFillTx/>
              <a:latin typeface="Calibri"/>
              <a:ea typeface="+mn-ea"/>
              <a:cs typeface="+mn-cs"/>
            </a:endParaRPr>
          </a:p>
          <a:p>
            <a:pPr marL="0" marR="0" lvl="0" indent="0" algn="l" defTabSz="914400" rtl="0" eaLnBrk="1" fontAlgn="auto" latinLnBrk="0" hangingPunct="1">
              <a:lnSpc>
                <a:spcPct val="90000"/>
              </a:lnSpc>
              <a:spcBef>
                <a:spcPts val="0"/>
              </a:spcBef>
              <a:spcAft>
                <a:spcPts val="0"/>
              </a:spcAft>
              <a:buClr>
                <a:srgbClr val="0F6FC6"/>
              </a:buClr>
              <a:buSzPct val="100000"/>
              <a:buFont typeface="Calibri" panose="020F0502020204030204" pitchFamily="34" charset="0"/>
              <a:buNone/>
              <a:tabLst/>
              <a:defRPr/>
            </a:pP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20000"/>
              </a:lnSpc>
              <a:spcBef>
                <a:spcPts val="0"/>
              </a:spcBef>
              <a:spcAft>
                <a:spcPts val="0"/>
              </a:spcAft>
              <a:buClr>
                <a:srgbClr val="0F6FC6"/>
              </a:buClr>
              <a:buSzPct val="100000"/>
              <a:buFont typeface="Calibri" panose="020F0502020204030204" pitchFamily="34" charset="0"/>
              <a:buChar char=" "/>
              <a:tabLst/>
              <a:defRPr/>
            </a:pP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20000"/>
              </a:lnSpc>
              <a:spcBef>
                <a:spcPts val="0"/>
              </a:spcBef>
              <a:spcAft>
                <a:spcPts val="0"/>
              </a:spcAft>
              <a:buClr>
                <a:srgbClr val="0F6FC6"/>
              </a:buClr>
              <a:buSzPct val="100000"/>
              <a:buFont typeface="Calibri" panose="020F0502020204030204" pitchFamily="34" charset="0"/>
              <a:buChar char=" "/>
              <a:tabLst/>
              <a:defRPr/>
            </a:pPr>
            <a:r>
              <a:rPr kumimoji="0" lang="fr-BE" sz="2400" b="1" i="0" u="none" strike="noStrike" kern="1200" cap="none" spc="0" normalizeH="0" baseline="0" noProof="0" dirty="0">
                <a:ln>
                  <a:noFill/>
                </a:ln>
                <a:solidFill>
                  <a:sysClr val="window" lastClr="FFFFFF"/>
                </a:solidFill>
                <a:effectLst/>
                <a:uLnTx/>
                <a:uFillTx/>
                <a:latin typeface="Calibri"/>
                <a:ea typeface="+mn-ea"/>
                <a:cs typeface="+mn-cs"/>
              </a:rPr>
              <a:t>I.2. (1,5 points) Choisissez la bonne réponse parmi les 4 options</a:t>
            </a: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20000"/>
              </a:lnSpc>
              <a:spcBef>
                <a:spcPts val="1800"/>
              </a:spcBef>
              <a:spcAft>
                <a:spcPts val="200"/>
              </a:spcAft>
              <a:buClr>
                <a:srgbClr val="0F6FC6"/>
              </a:buClr>
              <a:buSzPct val="100000"/>
              <a:buFont typeface="Calibri" panose="020F0502020204030204" pitchFamily="34" charset="0"/>
              <a:buChar char=" "/>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I.2.1.</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(0,5 p.)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A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B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C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D</a:t>
            </a: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20000"/>
              </a:lnSpc>
              <a:spcBef>
                <a:spcPts val="1200"/>
              </a:spcBef>
              <a:spcAft>
                <a:spcPts val="200"/>
              </a:spcAft>
              <a:buClr>
                <a:srgbClr val="0F6FC6"/>
              </a:buClr>
              <a:buSzPct val="100000"/>
              <a:buFont typeface="Calibri" panose="020F0502020204030204" pitchFamily="34" charset="0"/>
              <a:buChar char=" "/>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I.2.2.</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(0,5 p.)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A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B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C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D</a:t>
            </a: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91440" marR="0" lvl="0" indent="-91440" algn="l" defTabSz="914400" rtl="0" eaLnBrk="1" fontAlgn="auto" latinLnBrk="0" hangingPunct="1">
              <a:lnSpc>
                <a:spcPct val="20000"/>
              </a:lnSpc>
              <a:spcBef>
                <a:spcPts val="1200"/>
              </a:spcBef>
              <a:spcAft>
                <a:spcPts val="200"/>
              </a:spcAft>
              <a:buClr>
                <a:srgbClr val="0F6FC6"/>
              </a:buClr>
              <a:buSzPct val="100000"/>
              <a:buFont typeface="Calibri" panose="020F0502020204030204" pitchFamily="34" charset="0"/>
              <a:buChar char=" "/>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I.2.3.</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(0,5 p.)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A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B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C ;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Option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D</a:t>
            </a:r>
            <a:endParaRPr kumimoji="0" lang="fr-BE" sz="2400" b="0" i="0" u="none" strike="noStrike" kern="1200" cap="none" spc="0" normalizeH="0" baseline="0" noProof="0" dirty="0">
              <a:ln>
                <a:noFill/>
              </a:ln>
              <a:solidFill>
                <a:sysClr val="window" lastClr="FFFFFF"/>
              </a:solidFill>
              <a:effectLst/>
              <a:uLnTx/>
              <a:uFillTx/>
              <a:latin typeface="Calibri"/>
              <a:ea typeface="+mn-ea"/>
              <a:cs typeface="+mn-cs"/>
            </a:endParaRPr>
          </a:p>
          <a:p>
            <a:pPr marL="0" marR="0" lvl="0" indent="0" algn="just"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None/>
              <a:tabLst/>
              <a:defRPr/>
            </a:pPr>
            <a:r>
              <a:rPr kumimoji="0" lang="es-ES" sz="600" b="1" i="0" u="none" strike="noStrike" kern="1200" cap="none" spc="0" normalizeH="0" baseline="0" noProof="0" dirty="0">
                <a:ln>
                  <a:noFill/>
                </a:ln>
                <a:solidFill>
                  <a:sysClr val="window" lastClr="FFFFFF"/>
                </a:solidFill>
                <a:effectLst/>
                <a:uLnTx/>
                <a:uFillTx/>
                <a:latin typeface="Calibri"/>
                <a:ea typeface="+mn-ea"/>
                <a:cs typeface="+mn-cs"/>
              </a:rPr>
              <a:t> </a:t>
            </a:r>
          </a:p>
          <a:p>
            <a:pPr marL="0" marR="0" lvl="0" indent="90000" algn="just" defTabSz="914400" rtl="0" eaLnBrk="1" fontAlgn="auto" latinLnBrk="0" hangingPunct="1">
              <a:lnSpc>
                <a:spcPct val="90000"/>
              </a:lnSpc>
              <a:spcBef>
                <a:spcPts val="0"/>
              </a:spcBef>
              <a:spcAft>
                <a:spcPts val="200"/>
              </a:spcAft>
              <a:buClr>
                <a:srgbClr val="0F6FC6"/>
              </a:buClr>
              <a:buSzPct val="100000"/>
              <a:buFont typeface="Calibri" panose="020F0502020204030204" pitchFamily="34" charset="0"/>
              <a:buNone/>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I.3. (2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points</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Répondez</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aux</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questions</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avec</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vos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propres</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mots</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sans</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copier</a:t>
            </a: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 le </a:t>
            </a:r>
            <a:r>
              <a:rPr kumimoji="0" lang="es-ES" sz="2400" b="1" i="0" u="none" strike="noStrike" kern="1200" cap="none" spc="0" normalizeH="0" baseline="0" noProof="0" dirty="0" err="1">
                <a:ln>
                  <a:noFill/>
                </a:ln>
                <a:solidFill>
                  <a:sysClr val="window" lastClr="FFFFFF"/>
                </a:solidFill>
                <a:effectLst/>
                <a:uLnTx/>
                <a:uFillTx/>
                <a:latin typeface="Calibri"/>
                <a:ea typeface="+mn-ea"/>
                <a:cs typeface="+mn-cs"/>
              </a:rPr>
              <a:t>texte</a:t>
            </a:r>
            <a:endParaRPr kumimoji="0" lang="es-ES" sz="2400" b="1" i="0" u="none" strike="noStrike" kern="1200" cap="none" spc="0" normalizeH="0" baseline="0" noProof="0" dirty="0">
              <a:ln>
                <a:noFill/>
              </a:ln>
              <a:solidFill>
                <a:sysClr val="window" lastClr="FFFFFF"/>
              </a:solidFill>
              <a:effectLst/>
              <a:uLnTx/>
              <a:uFillTx/>
              <a:latin typeface="Calibri"/>
              <a:ea typeface="+mn-ea"/>
              <a:cs typeface="+mn-cs"/>
            </a:endParaRPr>
          </a:p>
          <a:p>
            <a:pPr marL="0" marR="0" lvl="0" indent="90000" algn="just" defTabSz="914400" rtl="0" eaLnBrk="1" fontAlgn="auto" latinLnBrk="0" hangingPunct="1">
              <a:lnSpc>
                <a:spcPct val="90000"/>
              </a:lnSpc>
              <a:spcBef>
                <a:spcPts val="0"/>
              </a:spcBef>
              <a:spcAft>
                <a:spcPts val="200"/>
              </a:spcAft>
              <a:buClr>
                <a:srgbClr val="0F6FC6"/>
              </a:buClr>
              <a:buSzPct val="100000"/>
              <a:buFont typeface="Calibri" panose="020F0502020204030204" pitchFamily="34" charset="0"/>
              <a:buNone/>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I.3.1. </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(1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point</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Question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1</a:t>
            </a:r>
          </a:p>
          <a:p>
            <a:pPr marL="0" marR="0" lvl="0" indent="90000" algn="just" defTabSz="914400" rtl="0" eaLnBrk="1" fontAlgn="auto" latinLnBrk="0" hangingPunct="1">
              <a:lnSpc>
                <a:spcPct val="90000"/>
              </a:lnSpc>
              <a:spcBef>
                <a:spcPts val="0"/>
              </a:spcBef>
              <a:spcAft>
                <a:spcPts val="200"/>
              </a:spcAft>
              <a:buClr>
                <a:srgbClr val="0F6FC6"/>
              </a:buClr>
              <a:buSzPct val="100000"/>
              <a:buFont typeface="Calibri" panose="020F0502020204030204" pitchFamily="34" charset="0"/>
              <a:buNone/>
              <a:tabLst/>
              <a:defRPr/>
            </a:pPr>
            <a:r>
              <a:rPr kumimoji="0" lang="es-ES" sz="2400" b="1" i="0" u="none" strike="noStrike" kern="1200" cap="none" spc="0" normalizeH="0" baseline="0" noProof="0" dirty="0">
                <a:ln>
                  <a:noFill/>
                </a:ln>
                <a:solidFill>
                  <a:sysClr val="window" lastClr="FFFFFF"/>
                </a:solidFill>
                <a:effectLst/>
                <a:uLnTx/>
                <a:uFillTx/>
                <a:latin typeface="Calibri"/>
                <a:ea typeface="+mn-ea"/>
                <a:cs typeface="+mn-cs"/>
              </a:rPr>
              <a:t>I.3.2. </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(1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point</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a:t>
            </a:r>
            <a:r>
              <a:rPr kumimoji="0" lang="es-ES" sz="2400" b="0" i="0" u="none" strike="noStrike" kern="1200" cap="none" spc="0" normalizeH="0" baseline="0" noProof="0" dirty="0" err="1">
                <a:ln>
                  <a:noFill/>
                </a:ln>
                <a:solidFill>
                  <a:sysClr val="window" lastClr="FFFFFF"/>
                </a:solidFill>
                <a:effectLst/>
                <a:uLnTx/>
                <a:uFillTx/>
                <a:latin typeface="Calibri"/>
                <a:ea typeface="+mn-ea"/>
                <a:cs typeface="+mn-cs"/>
              </a:rPr>
              <a:t>Question</a:t>
            </a:r>
            <a:r>
              <a:rPr kumimoji="0" lang="es-ES" sz="2400" b="0" i="0" u="none" strike="noStrike" kern="1200" cap="none" spc="0" normalizeH="0" baseline="0" noProof="0" dirty="0">
                <a:ln>
                  <a:noFill/>
                </a:ln>
                <a:solidFill>
                  <a:sysClr val="window" lastClr="FFFFFF"/>
                </a:solidFill>
                <a:effectLst/>
                <a:uLnTx/>
                <a:uFillTx/>
                <a:latin typeface="Calibri"/>
                <a:ea typeface="+mn-ea"/>
                <a:cs typeface="+mn-cs"/>
              </a:rPr>
              <a:t> 2</a:t>
            </a:r>
          </a:p>
          <a:p>
            <a:pPr marL="0" marR="0" lvl="0" indent="0" algn="ctr"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None/>
              <a:tabLst/>
              <a:defRPr/>
            </a:pPr>
            <a:endParaRPr kumimoji="0" lang="fr-BE" sz="600" b="0" i="0" u="none" strike="noStrike" kern="1200" cap="none" spc="0" normalizeH="0" baseline="0" noProof="0" dirty="0">
              <a:ln>
                <a:noFill/>
              </a:ln>
              <a:solidFill>
                <a:sysClr val="window" lastClr="FFFFFF"/>
              </a:solidFill>
              <a:effectLst/>
              <a:uLnTx/>
              <a:uFillTx/>
              <a:latin typeface="Calibri"/>
              <a:ea typeface="+mn-ea"/>
              <a:cs typeface="+mn-cs"/>
            </a:endParaRPr>
          </a:p>
        </p:txBody>
      </p:sp>
    </p:spTree>
    <p:extLst>
      <p:ext uri="{BB962C8B-B14F-4D97-AF65-F5344CB8AC3E}">
        <p14:creationId xmlns:p14="http://schemas.microsoft.com/office/powerpoint/2010/main" val="2470691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84D49-5298-6DBF-64AA-467059E1000F}"/>
              </a:ext>
            </a:extLst>
          </p:cNvPr>
          <p:cNvSpPr>
            <a:spLocks noGrp="1"/>
          </p:cNvSpPr>
          <p:nvPr>
            <p:ph type="title"/>
          </p:nvPr>
        </p:nvSpPr>
        <p:spPr>
          <a:xfrm>
            <a:off x="348006" y="0"/>
            <a:ext cx="10515600" cy="1325563"/>
          </a:xfrm>
        </p:spPr>
        <p:txBody>
          <a:bodyPr/>
          <a:lstStyle/>
          <a:p>
            <a:r>
              <a:rPr lang="es-ES" b="1" dirty="0">
                <a:solidFill>
                  <a:schemeClr val="bg1"/>
                </a:solidFill>
                <a:latin typeface="Arial" panose="020B0604020202020204" pitchFamily="34" charset="0"/>
                <a:cs typeface="Arial" panose="020B0604020202020204" pitchFamily="34" charset="0"/>
              </a:rPr>
              <a:t>Nueva organización de la prueba</a:t>
            </a:r>
            <a:endParaRPr lang="es-ES" dirty="0"/>
          </a:p>
        </p:txBody>
      </p:sp>
      <p:sp>
        <p:nvSpPr>
          <p:cNvPr id="3" name="Rectángulo 2">
            <a:extLst>
              <a:ext uri="{FF2B5EF4-FFF2-40B4-BE49-F238E27FC236}">
                <a16:creationId xmlns:a16="http://schemas.microsoft.com/office/drawing/2014/main" id="{9D7A3511-D2C7-49BE-9C75-1B6EA7C42E5E}"/>
              </a:ext>
            </a:extLst>
          </p:cNvPr>
          <p:cNvSpPr/>
          <p:nvPr/>
        </p:nvSpPr>
        <p:spPr>
          <a:xfrm>
            <a:off x="696286" y="1669409"/>
            <a:ext cx="10167320" cy="5197320"/>
          </a:xfrm>
          <a:prstGeom prst="rect">
            <a:avLst/>
          </a:prstGeom>
        </p:spPr>
        <p:txBody>
          <a:bodyPr wrap="square">
            <a:spAutoFit/>
          </a:bodyPr>
          <a:lstStyle/>
          <a:p>
            <a:pPr marL="342900" lvl="0" indent="-342900">
              <a:lnSpc>
                <a:spcPct val="90000"/>
              </a:lnSpc>
              <a:spcAft>
                <a:spcPts val="800"/>
              </a:spcAft>
              <a:buFont typeface="Calibri" panose="020F0502020204030204" pitchFamily="34" charset="0"/>
              <a:buChar char=" "/>
              <a:tabLst>
                <a:tab pos="457200" algn="l"/>
              </a:tabLst>
            </a:pPr>
            <a:r>
              <a:rPr kumimoji="0" lang="es-ES" sz="3200" b="1" i="0" u="none" strike="noStrike" kern="1200" cap="none" spc="-5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Cambios</a:t>
            </a:r>
            <a:r>
              <a:rPr kumimoji="0" lang="es-ES" sz="3200" i="0" u="none" strike="noStrike" kern="1200" cap="none" spc="-5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con respecto al examen anterior de acuerdo con el d</a:t>
            </a:r>
            <a:r>
              <a:rPr lang="es-ES" sz="3200" dirty="0" err="1">
                <a:solidFill>
                  <a:prstClr val="white"/>
                </a:solidFill>
                <a:latin typeface="Arial" panose="020B0604020202020204" pitchFamily="34" charset="0"/>
                <a:ea typeface="+mj-ea"/>
                <a:cs typeface="Arial" panose="020B0604020202020204" pitchFamily="34" charset="0"/>
              </a:rPr>
              <a:t>ocumento</a:t>
            </a:r>
            <a:r>
              <a:rPr lang="es-ES" sz="3200" dirty="0">
                <a:solidFill>
                  <a:prstClr val="white"/>
                </a:solidFill>
                <a:latin typeface="Arial" panose="020B0604020202020204" pitchFamily="34" charset="0"/>
                <a:ea typeface="+mj-ea"/>
                <a:cs typeface="Arial" panose="020B0604020202020204" pitchFamily="34" charset="0"/>
              </a:rPr>
              <a:t> de la </a:t>
            </a:r>
            <a:r>
              <a:rPr lang="es-ES" sz="3200" b="1" dirty="0">
                <a:solidFill>
                  <a:prstClr val="white"/>
                </a:solidFill>
                <a:latin typeface="Arial" panose="020B0604020202020204" pitchFamily="34" charset="0"/>
                <a:ea typeface="+mj-ea"/>
                <a:cs typeface="Arial" panose="020B0604020202020204" pitchFamily="34" charset="0"/>
              </a:rPr>
              <a:t>CRUE </a:t>
            </a:r>
          </a:p>
          <a:p>
            <a:pPr marL="342900" lvl="0" indent="-342900">
              <a:lnSpc>
                <a:spcPct val="90000"/>
              </a:lnSpc>
              <a:spcAft>
                <a:spcPts val="800"/>
              </a:spcAft>
              <a:buFont typeface="Calibri" panose="020F0502020204030204" pitchFamily="34" charset="0"/>
              <a:buChar char=" "/>
              <a:tabLst>
                <a:tab pos="457200" algn="l"/>
              </a:tabLst>
            </a:pPr>
            <a:r>
              <a:rPr lang="es-ES" sz="3200" b="1" dirty="0">
                <a:solidFill>
                  <a:prstClr val="white"/>
                </a:solidFill>
                <a:latin typeface="Arial" panose="020B0604020202020204" pitchFamily="34" charset="0"/>
                <a:ea typeface="+mj-ea"/>
                <a:cs typeface="Arial" panose="020B0604020202020204" pitchFamily="34" charset="0"/>
              </a:rPr>
              <a:t>Longitud </a:t>
            </a:r>
            <a:r>
              <a:rPr lang="es-ES" sz="3200" dirty="0">
                <a:solidFill>
                  <a:prstClr val="white"/>
                </a:solidFill>
                <a:latin typeface="Arial" panose="020B0604020202020204" pitchFamily="34" charset="0"/>
                <a:ea typeface="+mj-ea"/>
                <a:cs typeface="Arial" panose="020B0604020202020204" pitchFamily="34" charset="0"/>
              </a:rPr>
              <a:t>del texto</a:t>
            </a:r>
            <a:r>
              <a:rPr lang="es-ES" sz="3200" b="1" dirty="0">
                <a:solidFill>
                  <a:prstClr val="white"/>
                </a:solidFill>
                <a:latin typeface="Arial" panose="020B0604020202020204" pitchFamily="34" charset="0"/>
                <a:ea typeface="+mj-ea"/>
                <a:cs typeface="Arial" panose="020B0604020202020204" pitchFamily="34" charset="0"/>
              </a:rPr>
              <a:t>: de 250 a 350/400 palabras Bloque I: Desaparece </a:t>
            </a:r>
            <a:r>
              <a:rPr lang="es-ES" sz="3200" dirty="0">
                <a:solidFill>
                  <a:prstClr val="white"/>
                </a:solidFill>
                <a:latin typeface="Arial" panose="020B0604020202020204" pitchFamily="34" charset="0"/>
                <a:ea typeface="+mj-ea"/>
                <a:cs typeface="Arial" panose="020B0604020202020204" pitchFamily="34" charset="0"/>
              </a:rPr>
              <a:t>la pregunta de carácter general ( antigua A1) en la que se respondía con una frase literal del texto. </a:t>
            </a:r>
            <a:r>
              <a:rPr lang="es-ES" sz="4000" kern="1200" dirty="0">
                <a:solidFill>
                  <a:srgbClr val="40404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ES"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90000"/>
              </a:lnSpc>
              <a:spcAft>
                <a:spcPts val="800"/>
              </a:spcAft>
              <a:buFont typeface="Calibri" panose="020F0502020204030204" pitchFamily="34" charset="0"/>
              <a:buChar char=" "/>
              <a:tabLst>
                <a:tab pos="457200" algn="l"/>
              </a:tabLst>
            </a:pPr>
            <a:r>
              <a:rPr lang="es-ES" sz="3200" kern="1200" dirty="0">
                <a:solidFill>
                  <a:srgbClr val="00B0F0"/>
                </a:solidFill>
                <a:effectLst/>
                <a:latin typeface="Arial" panose="020B0604020202020204" pitchFamily="34" charset="0"/>
                <a:ea typeface="Times New Roman" panose="02020603050405020304" pitchFamily="18" charset="0"/>
                <a:cs typeface="Times New Roman" panose="02020603050405020304" pitchFamily="18" charset="0"/>
              </a:rPr>
              <a:t>Cambio en la puntuación total del ejercicio:</a:t>
            </a:r>
            <a:endParaRPr lang="es-ES" sz="1600" kern="100" dirty="0">
              <a:effectLst/>
              <a:latin typeface="Aptos" panose="020B0004020202020204" pitchFamily="34" charset="0"/>
              <a:ea typeface="Aptos" panose="020B0004020202020204" pitchFamily="34" charset="0"/>
              <a:cs typeface="Times New Roman" panose="02020603050405020304" pitchFamily="18" charset="0"/>
            </a:endParaRPr>
          </a:p>
          <a:p>
            <a:pPr lvl="0">
              <a:lnSpc>
                <a:spcPct val="90000"/>
              </a:lnSpc>
              <a:spcAft>
                <a:spcPts val="800"/>
              </a:spcAft>
              <a:tabLst>
                <a:tab pos="457200" algn="l"/>
              </a:tabLst>
            </a:pPr>
            <a:r>
              <a:rPr lang="es-ES" sz="3200" kern="1200" dirty="0">
                <a:solidFill>
                  <a:srgbClr val="404040"/>
                </a:solidFill>
                <a:effectLst/>
                <a:latin typeface="Arial" panose="020B0604020202020204" pitchFamily="34" charset="0"/>
                <a:ea typeface="Times New Roman" panose="02020603050405020304" pitchFamily="18" charset="0"/>
                <a:cs typeface="Times New Roman" panose="02020603050405020304" pitchFamily="18" charset="0"/>
              </a:rPr>
              <a:t>	</a:t>
            </a:r>
            <a:r>
              <a:rPr lang="es-ES" sz="3200" kern="1200" dirty="0">
                <a:solidFill>
                  <a:srgbClr val="FF0000"/>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ANTES: 4 puntos</a:t>
            </a:r>
            <a:endParaRPr lang="es-ES" sz="16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90000"/>
              </a:lnSpc>
              <a:spcAft>
                <a:spcPts val="800"/>
              </a:spcAft>
              <a:buFont typeface="Calibri" panose="020F0502020204030204" pitchFamily="34" charset="0"/>
              <a:buChar char=" "/>
              <a:tabLst>
                <a:tab pos="457200" algn="l"/>
              </a:tabLst>
            </a:pPr>
            <a:r>
              <a:rPr lang="es-ES" sz="3200" kern="1200" dirty="0">
                <a:solidFill>
                  <a:srgbClr val="404040"/>
                </a:solidFill>
                <a:effectLst/>
                <a:latin typeface="Arial" panose="020B0604020202020204" pitchFamily="34" charset="0"/>
                <a:ea typeface="Times New Roman" panose="02020603050405020304" pitchFamily="18" charset="0"/>
                <a:cs typeface="Times New Roman" panose="02020603050405020304" pitchFamily="18" charset="0"/>
              </a:rPr>
              <a:t>	</a:t>
            </a:r>
            <a:r>
              <a:rPr lang="es-ES" sz="3200" kern="1200" dirty="0">
                <a:solidFill>
                  <a:srgbClr val="FF0000"/>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AHORA</a:t>
            </a:r>
            <a:r>
              <a:rPr lang="es-ES" sz="3200" kern="1200" dirty="0">
                <a:solidFill>
                  <a:srgbClr val="404040"/>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r>
              <a:rPr lang="es-ES" sz="3200" kern="1200" dirty="0">
                <a:solidFill>
                  <a:srgbClr val="FF0000"/>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5</a:t>
            </a:r>
            <a:r>
              <a:rPr lang="es-ES" sz="3200" dirty="0">
                <a:solidFill>
                  <a:srgbClr val="FF0000"/>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 puntos </a:t>
            </a:r>
            <a:r>
              <a:rPr lang="es-ES" sz="3200" kern="1200" dirty="0">
                <a:solidFill>
                  <a:srgbClr val="40404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s-ES" sz="3200" b="1" dirty="0">
              <a:solidFill>
                <a:prstClr val="white"/>
              </a:solidFill>
              <a:latin typeface="Arial" panose="020B0604020202020204" pitchFamily="34" charset="0"/>
              <a:ea typeface="+mj-ea"/>
              <a:cs typeface="Arial" panose="020B0604020202020204" pitchFamily="34" charset="0"/>
            </a:endParaRPr>
          </a:p>
          <a:p>
            <a:endParaRPr lang="es-ES" sz="3200" dirty="0"/>
          </a:p>
        </p:txBody>
      </p:sp>
    </p:spTree>
    <p:extLst>
      <p:ext uri="{BB962C8B-B14F-4D97-AF65-F5344CB8AC3E}">
        <p14:creationId xmlns:p14="http://schemas.microsoft.com/office/powerpoint/2010/main" val="392343974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terior-azul_UPO.potx" id="{5AB51C18-79A6-4F00-8FDA-506D00946977}" vid="{8F073498-726F-4EEE-AE53-C9EF2D1268F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674E4EE427921444AAB99F337E92539A" ma:contentTypeVersion="13" ma:contentTypeDescription="Crear nuevo documento." ma:contentTypeScope="" ma:versionID="37d3fc3f65980331fdc9542036974079">
  <xsd:schema xmlns:xsd="http://www.w3.org/2001/XMLSchema" xmlns:xs="http://www.w3.org/2001/XMLSchema" xmlns:p="http://schemas.microsoft.com/office/2006/metadata/properties" xmlns:ns2="7553a06a-ed09-4c28-9571-b95b6611c5a5" xmlns:ns3="2068f9e8-411a-44f6-ba18-5936c5864b07" targetNamespace="http://schemas.microsoft.com/office/2006/metadata/properties" ma:root="true" ma:fieldsID="a843403e8f8132cb13862644231d24eb" ns2:_="" ns3:_="">
    <xsd:import namespace="7553a06a-ed09-4c28-9571-b95b6611c5a5"/>
    <xsd:import namespace="2068f9e8-411a-44f6-ba18-5936c5864b0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3a06a-ed09-4c28-9571-b95b6611c5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Etiquetas de imagen" ma:readOnly="false" ma:fieldId="{5cf76f15-5ced-4ddc-b409-7134ff3c332f}" ma:taxonomyMulti="true" ma:sspId="cbb0a5e8-2b65-41a3-ae7f-03311556343d"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68f9e8-411a-44f6-ba18-5936c5864b0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624a9a2-215d-4c77-b56b-ba21dd7ec871}" ma:internalName="TaxCatchAll" ma:showField="CatchAllData" ma:web="2068f9e8-411a-44f6-ba18-5936c5864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553a06a-ed09-4c28-9571-b95b6611c5a5">
      <Terms xmlns="http://schemas.microsoft.com/office/infopath/2007/PartnerControls"/>
    </lcf76f155ced4ddcb4097134ff3c332f>
    <TaxCatchAll xmlns="2068f9e8-411a-44f6-ba18-5936c5864b07" xsi:nil="true"/>
  </documentManagement>
</p:properties>
</file>

<file path=customXml/itemProps1.xml><?xml version="1.0" encoding="utf-8"?>
<ds:datastoreItem xmlns:ds="http://schemas.openxmlformats.org/officeDocument/2006/customXml" ds:itemID="{91AE3614-1129-47DF-AE2B-2D0BBBF9A418}">
  <ds:schemaRefs>
    <ds:schemaRef ds:uri="http://schemas.microsoft.com/sharepoint/v3/contenttype/forms"/>
  </ds:schemaRefs>
</ds:datastoreItem>
</file>

<file path=customXml/itemProps2.xml><?xml version="1.0" encoding="utf-8"?>
<ds:datastoreItem xmlns:ds="http://schemas.openxmlformats.org/officeDocument/2006/customXml" ds:itemID="{08B5F5EE-8945-41DD-8B47-A68434B580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3a06a-ed09-4c28-9571-b95b6611c5a5"/>
    <ds:schemaRef ds:uri="2068f9e8-411a-44f6-ba18-5936c5864b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60D91B-4309-4CCF-B6E1-7B021A46290B}">
  <ds:schemaRefs>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2068f9e8-411a-44f6-ba18-5936c5864b07"/>
    <ds:schemaRef ds:uri="http://purl.org/dc/terms/"/>
    <ds:schemaRef ds:uri="http://www.w3.org/XML/1998/namespace"/>
    <ds:schemaRef ds:uri="7553a06a-ed09-4c28-9571-b95b6611c5a5"/>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Interior-azul_UPO (3)</Template>
  <TotalTime>223</TotalTime>
  <Words>1511</Words>
  <Application>Microsoft Office PowerPoint</Application>
  <PresentationFormat>Panorámica</PresentationFormat>
  <Paragraphs>134</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Calibri</vt:lpstr>
      <vt:lpstr>Times New Roman</vt:lpstr>
      <vt:lpstr>Tema de Office</vt:lpstr>
      <vt:lpstr>REUNIÓN PAU 2026, LENGUA EXTRANJERA FRANCÉS II,</vt:lpstr>
      <vt:lpstr>Orden del día</vt:lpstr>
      <vt:lpstr>Informe de las ponentes</vt:lpstr>
      <vt:lpstr>Análisis de los resultados  2025. </vt:lpstr>
      <vt:lpstr>Análisis de los resultados  2025. </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Nueva organización de la prueba</vt:lpstr>
      <vt:lpstr>Directrices y orientaciones para la  prueba de 2026 </vt:lpstr>
      <vt:lpstr>Ruegos y preguntas</vt:lpstr>
      <vt:lpstr>Correos de las ponentes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REUNIÓN PAU 2026, LENGUA EXTRANJERA FRANCÉS II,</dc:title>
  <dc:creator>Anne Catherine Aubry X</dc:creator>
  <cp:lastModifiedBy>Olga Enriquez Sanchez</cp:lastModifiedBy>
  <cp:revision>14</cp:revision>
  <dcterms:created xsi:type="dcterms:W3CDTF">2025-10-13T18:03:46Z</dcterms:created>
  <dcterms:modified xsi:type="dcterms:W3CDTF">2026-01-15T13:32:34Z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0x010100674E4EE427921444AAB99F337E92539A</vt:lpwstr>
  </property>
</Properties>
</file>