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82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290" r:id="rId11"/>
    <p:sldId id="315" r:id="rId12"/>
    <p:sldId id="323" r:id="rId13"/>
    <p:sldId id="293" r:id="rId14"/>
    <p:sldId id="300" r:id="rId15"/>
    <p:sldId id="324" r:id="rId16"/>
    <p:sldId id="256" r:id="rId17"/>
    <p:sldId id="314" r:id="rId18"/>
    <p:sldId id="313" r:id="rId19"/>
    <p:sldId id="325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77A58-74E4-4510-A17B-EB6F19A02273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08354-1EB9-4D0C-B461-3A0E207B00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92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04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12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124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44EA-699E-4107-9AAF-0B4AEF7BA57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598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552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314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604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346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1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68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46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B9F8BC-A815-4DE1-8AB0-32C68DCDE843}" type="slidenum">
              <a:rPr lang="es-ES"/>
              <a:pPr eaLnBrk="1" hangingPunct="1"/>
              <a:t>4</a:t>
            </a:fld>
            <a:endParaRPr lang="es-E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02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064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744EA-699E-4107-9AAF-0B4AEF7BA57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661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E9EDD-E7A0-4928-BD8C-934B6DEE4BD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25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E9EDD-E7A0-4928-BD8C-934B6DEE4BD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841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354-1EB9-4D0C-B461-3A0E207B00EF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15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9F65D-5D11-433B-A292-BA89E39E3458}" type="datetimeFigureOut">
              <a:rPr lang="es-ES" smtClean="0"/>
              <a:pPr/>
              <a:t>01/04/2020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FEF0-0439-4294-9B5D-5BFF0A8BB9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codeoflife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docid=mTP7uz169dyrLM&amp;tbnid=Fh8uLux12jgPfM:&amp;ved=0CAUQjRw&amp;url=http://congeladosdeca.com/catalogo/3/Precocinados/pg8&amp;ei=WGLzUt2DLbOX0QWyiIHQDQ&amp;bvm=bv.60799247,d.d2k&amp;psig=AFQjCNETudGCMLSAd-_OVCf-U0rWVYl5qA&amp;ust=139176852404070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medelaar.bplifetime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codeoflif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medelaar.bplifetim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wmv"/><Relationship Id="rId7" Type="http://schemas.openxmlformats.org/officeDocument/2006/relationships/image" Target="../media/image1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wm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Proyecto fin de grado</a:t>
            </a:r>
            <a:br>
              <a:rPr lang="es-ES" dirty="0"/>
            </a:br>
            <a:r>
              <a:rPr lang="es-ES" dirty="0"/>
              <a:t>Área de Genética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Grado en Ciencias Ambientales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858148" y="64293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01/03/2020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763688" y="5949280"/>
            <a:ext cx="342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Manuel Muñoz: mmunrui@upo.es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242064"/>
            <a:ext cx="855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La enorme diversidad de las setas: Actualmente se estiman 140.000 especies en la tierra</a:t>
            </a:r>
          </a:p>
        </p:txBody>
      </p:sp>
      <p:pic>
        <p:nvPicPr>
          <p:cNvPr id="7" name="Picture 2" descr="Mushrooms found at Hidden Val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0292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1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360580"/>
            <a:ext cx="2270503" cy="272460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304880"/>
            <a:ext cx="4005578" cy="27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6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C:\Users\carmengo\Downloads\IMG_20170314_1448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1617686"/>
            <a:ext cx="1845469" cy="131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 descr="C:\Users\carmengo\Downloads\IMG_20170314_144902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6" y="1617686"/>
            <a:ext cx="1764506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 descr="C:\Users\carmengo\Downloads\IMG_20170314_151755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2038" y="1617686"/>
            <a:ext cx="16573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3" descr="C:\Users\carmengo\Downloads\IMG_20170314_1500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50" y="3319327"/>
            <a:ext cx="1845469" cy="140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4" descr="C:\Users\carmengo\Downloads\IMG_20170314_1503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6" y="3281107"/>
            <a:ext cx="1764506" cy="144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n 15" descr="C:\Users\carmengo\Downloads\IMG-20170608-WA0020.jpg"/>
          <p:cNvPicPr/>
          <p:nvPr/>
        </p:nvPicPr>
        <p:blipFill>
          <a:blip r:embed="rId7"/>
          <a:srcRect l="25604" t="21600" r="25121" b="48282"/>
          <a:stretch>
            <a:fillRect/>
          </a:stretch>
        </p:blipFill>
        <p:spPr bwMode="auto">
          <a:xfrm>
            <a:off x="4872037" y="3281108"/>
            <a:ext cx="1700927" cy="142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16" descr="C:\Users\carmengo\Downloads\IMG_20170314_14581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65144" y="1617686"/>
            <a:ext cx="1678781" cy="135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7" descr="C:\Users\carmengo\Downloads\IMG-20170320-WA002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8720" y="3307184"/>
            <a:ext cx="1699499" cy="139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lecha: a la derecha 18"/>
          <p:cNvSpPr/>
          <p:nvPr/>
        </p:nvSpPr>
        <p:spPr>
          <a:xfrm>
            <a:off x="2311003" y="2123106"/>
            <a:ext cx="585788" cy="3071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0" name="Flecha: a la derecha 19"/>
          <p:cNvSpPr/>
          <p:nvPr/>
        </p:nvSpPr>
        <p:spPr>
          <a:xfrm>
            <a:off x="4421982" y="2163647"/>
            <a:ext cx="585788" cy="3071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1" name="Flecha: a la derecha 20"/>
          <p:cNvSpPr/>
          <p:nvPr/>
        </p:nvSpPr>
        <p:spPr>
          <a:xfrm>
            <a:off x="6404372" y="2163647"/>
            <a:ext cx="585788" cy="3071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2" name="Flecha: a la derecha 21"/>
          <p:cNvSpPr/>
          <p:nvPr/>
        </p:nvSpPr>
        <p:spPr>
          <a:xfrm>
            <a:off x="2311003" y="3838320"/>
            <a:ext cx="585788" cy="3071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3" name="Flecha: a la derecha 22"/>
          <p:cNvSpPr/>
          <p:nvPr/>
        </p:nvSpPr>
        <p:spPr>
          <a:xfrm>
            <a:off x="4421982" y="3851358"/>
            <a:ext cx="585788" cy="3071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4" name="Flecha: a la derecha 23"/>
          <p:cNvSpPr/>
          <p:nvPr/>
        </p:nvSpPr>
        <p:spPr>
          <a:xfrm>
            <a:off x="6432947" y="3870467"/>
            <a:ext cx="585788" cy="3071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4" name="CuadroTexto 3"/>
          <p:cNvSpPr txBox="1"/>
          <p:nvPr/>
        </p:nvSpPr>
        <p:spPr>
          <a:xfrm>
            <a:off x="3585412" y="1073820"/>
            <a:ext cx="282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Preparación de los extractos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10724" y="5249031"/>
            <a:ext cx="46453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50" b="1" dirty="0"/>
              <a:t>Se han hecho extractos de alrededor de 80 especies de hongos</a:t>
            </a:r>
          </a:p>
        </p:txBody>
      </p:sp>
    </p:spTree>
    <p:extLst>
      <p:ext uri="{BB962C8B-B14F-4D97-AF65-F5344CB8AC3E}">
        <p14:creationId xmlns:p14="http://schemas.microsoft.com/office/powerpoint/2010/main" val="177234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485049" y="1844824"/>
            <a:ext cx="410317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Diabetes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Ovario </a:t>
            </a:r>
            <a:r>
              <a:rPr lang="es-ES" sz="2000" dirty="0" err="1"/>
              <a:t>poliquístico</a:t>
            </a:r>
            <a:r>
              <a:rPr lang="es-ES" sz="2000" dirty="0"/>
              <a:t> (diabetes)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Antitumoral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Corea de Huntington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Alzheimer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Ictiosis ligada al cromosoma 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Galactosemia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 err="1"/>
              <a:t>Nematicida</a:t>
            </a:r>
            <a:endParaRPr lang="es-ES" sz="2000" dirty="0"/>
          </a:p>
          <a:p>
            <a:pPr marL="800100" lvl="1" indent="-342900">
              <a:buFont typeface="Arial" pitchFamily="34" charset="0"/>
              <a:buChar char="•"/>
            </a:pPr>
            <a:endParaRPr lang="es-ES" sz="2000" dirty="0"/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006523" y="683404"/>
            <a:ext cx="479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Modelos de enfermedad humana en nematodos</a:t>
            </a:r>
          </a:p>
        </p:txBody>
      </p:sp>
    </p:spTree>
    <p:extLst>
      <p:ext uri="{BB962C8B-B14F-4D97-AF65-F5344CB8AC3E}">
        <p14:creationId xmlns:p14="http://schemas.microsoft.com/office/powerpoint/2010/main" val="221801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70088"/>
              </p:ext>
            </p:extLst>
          </p:nvPr>
        </p:nvGraphicFramePr>
        <p:xfrm>
          <a:off x="125567" y="4437112"/>
          <a:ext cx="2935605" cy="1559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 err="1">
                          <a:effectLst/>
                        </a:rPr>
                        <a:t>Genotipo</a:t>
                      </a:r>
                      <a:r>
                        <a:rPr lang="es-ES" sz="1100" baseline="30000" dirty="0" err="1">
                          <a:effectLst/>
                        </a:rPr>
                        <a:t>a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Progenie Media</a:t>
                      </a:r>
                      <a:r>
                        <a:rPr lang="es-ES" sz="1100" baseline="30000">
                          <a:effectLst/>
                        </a:rPr>
                        <a:t>b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N</a:t>
                      </a:r>
                      <a:r>
                        <a:rPr lang="es-ES" sz="1100" baseline="30000">
                          <a:effectLst/>
                        </a:rPr>
                        <a:t>c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N2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102 +/- 17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daf-2(e1370)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 +/- 11*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ist-1(ok2706)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 +/-5*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daf-2(e979)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 +/- 6*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age-1(mg305)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 +/- 5*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5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9"/>
          <a:stretch>
            <a:fillRect/>
          </a:stretch>
        </p:blipFill>
        <p:spPr bwMode="auto">
          <a:xfrm>
            <a:off x="3391222" y="2710457"/>
            <a:ext cx="54292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11760" y="260648"/>
            <a:ext cx="322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2.-Modelo de ovario </a:t>
            </a:r>
            <a:r>
              <a:rPr lang="es-ES" dirty="0" err="1"/>
              <a:t>poliquístico</a:t>
            </a:r>
            <a:endParaRPr lang="es-E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lum bright="-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7362"/>
            <a:ext cx="3552825" cy="23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00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Proyectos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1897"/>
              </p:ext>
            </p:extLst>
          </p:nvPr>
        </p:nvGraphicFramePr>
        <p:xfrm>
          <a:off x="174450" y="1402108"/>
          <a:ext cx="8496944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1873819799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2.- Uso de etiquetas de DNA para la identificación de hongos silvestres u otros organismos. (Máximo 10 estudiantes)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La tecnología sobre el DNA nos permite identificar individuos y especies concretas sin necesidad de conocimiento taxonómico o de una muestra completa, el proyecto pretende identificar fragmentos de DNA que nos permita identificar hongos silvestres a nivel de especie. Este proyecto se englobaría dentro del proyecto internacional </a:t>
                      </a:r>
                      <a:r>
                        <a:rPr lang="es-ES" sz="1600" dirty="0" err="1">
                          <a:effectLst/>
                        </a:rPr>
                        <a:t>barcode</a:t>
                      </a:r>
                      <a:r>
                        <a:rPr lang="es-ES" sz="1600" dirty="0">
                          <a:effectLst/>
                        </a:rPr>
                        <a:t> of </a:t>
                      </a:r>
                      <a:r>
                        <a:rPr lang="es-ES" sz="1600" dirty="0" err="1">
                          <a:effectLst/>
                        </a:rPr>
                        <a:t>life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u="sng" dirty="0">
                          <a:effectLst/>
                          <a:hlinkClick r:id="rId3"/>
                        </a:rPr>
                        <a:t>http://www.barcodeoflife.org/</a:t>
                      </a:r>
                      <a:r>
                        <a:rPr lang="es-ES" sz="1600" dirty="0">
                          <a:effectLst/>
                        </a:rPr>
                        <a:t> con la intención de realizar aportaciones de secuencias de DNA de hongos silvestres de la zona.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46" marR="36646" marT="0" marB="0" anchor="ctr"/>
                </a:tc>
                <a:extLst>
                  <a:ext uri="{0D108BD9-81ED-4DB2-BD59-A6C34878D82A}">
                    <a16:rowId xmlns:a16="http://schemas.microsoft.com/office/drawing/2014/main" val="293714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55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s-ES" dirty="0"/>
              <a:t>DNA </a:t>
            </a:r>
            <a:r>
              <a:rPr lang="es-ES" dirty="0" err="1"/>
              <a:t>barcoding</a:t>
            </a:r>
            <a:endParaRPr lang="es-E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571876"/>
            <a:ext cx="55530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s://encrypted-tbn2.gstatic.com/images?q=tbn:ANd9GcSUPqxNSfMxgSwWT2Vtdy3FxsDuyxxOWvZv24kAWyHY96SoNP14g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5237623" cy="34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3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076325"/>
            <a:ext cx="55911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796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Proyectos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71573"/>
              </p:ext>
            </p:extLst>
          </p:nvPr>
        </p:nvGraphicFramePr>
        <p:xfrm>
          <a:off x="107505" y="1402108"/>
          <a:ext cx="8563890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3890">
                  <a:extLst>
                    <a:ext uri="{9D8B030D-6E8A-4147-A177-3AD203B41FA5}">
                      <a16:colId xmlns:a16="http://schemas.microsoft.com/office/drawing/2014/main" val="1873819799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3.-C</a:t>
                      </a:r>
                      <a:r>
                        <a:rPr lang="es-ES" sz="1600" b="1" dirty="0"/>
                        <a:t>omportamiento </a:t>
                      </a:r>
                      <a:r>
                        <a:rPr lang="es-ES" sz="1600" dirty="0"/>
                        <a:t>de Drosophila y/o </a:t>
                      </a:r>
                      <a:r>
                        <a:rPr lang="es-ES" sz="1600" dirty="0" err="1"/>
                        <a:t>pajaros</a:t>
                      </a:r>
                      <a:r>
                        <a:rPr lang="es-ES" sz="1600" dirty="0"/>
                        <a:t> como Diamantes mandarines, Chotacabras (un ave </a:t>
                      </a:r>
                      <a:r>
                        <a:rPr lang="es-ES" sz="1600" dirty="0" err="1"/>
                        <a:t>noturno</a:t>
                      </a:r>
                      <a:r>
                        <a:rPr lang="es-ES" sz="1600" dirty="0"/>
                        <a:t>) o Gorriones molineros. 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/</a:t>
                      </a:r>
                      <a:r>
                        <a:rPr lang="es-ES" sz="1600" dirty="0">
                          <a:hlinkClick r:id="rId3"/>
                        </a:rPr>
                        <a:t>https://pimedelaar.bplifetime.com//</a:t>
                      </a:r>
                      <a:endParaRPr lang="es-E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 err="1">
                          <a:effectLst/>
                        </a:rPr>
                        <a:t>Pim</a:t>
                      </a:r>
                      <a:r>
                        <a:rPr lang="es-ES" sz="1400" b="1">
                          <a:effectLst/>
                        </a:rPr>
                        <a:t>: edelaar@upo.es</a:t>
                      </a:r>
                      <a:r>
                        <a:rPr lang="es-ES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46" marR="36646" marT="0" marB="0" anchor="ctr"/>
                </a:tc>
                <a:extLst>
                  <a:ext uri="{0D108BD9-81ED-4DB2-BD59-A6C34878D82A}">
                    <a16:rowId xmlns:a16="http://schemas.microsoft.com/office/drawing/2014/main" val="293714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29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Proyectos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9595"/>
              </p:ext>
            </p:extLst>
          </p:nvPr>
        </p:nvGraphicFramePr>
        <p:xfrm>
          <a:off x="174450" y="1402108"/>
          <a:ext cx="8496944" cy="5242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1873819799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1.- Escrutinio de extractos naturales de hongos silvestres sobre modelos de enfermedad (máximo 10 estudiantes)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El proyecto consiste en aprovechar la diversidad genética y de especies que nos ofrecen los hongos silvestres para identificar compuestos que puedan paliar los síntomas de enfermedades como Alzheimer, diabetes, Corea de Huntington, ovario </a:t>
                      </a:r>
                      <a:r>
                        <a:rPr lang="es-ES" sz="1600" dirty="0" err="1">
                          <a:effectLst/>
                        </a:rPr>
                        <a:t>polquistico</a:t>
                      </a:r>
                      <a:r>
                        <a:rPr lang="es-ES" sz="1600" dirty="0">
                          <a:effectLst/>
                        </a:rPr>
                        <a:t>, y otras enfermedades sobre modelos de estas enfermedades en el nematodo Caenorhabditis elegans.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2.- Uso de etiquetas de DNA para la identificación de hongos silvestres u otros organismos. (Máximo 10 estudiantes)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La tecnología sobre el DNA nos permite identificar individuos y especies concretas sin necesidad de conocimiento taxonómico o de una muestra completa, el proyecto pretende identificar fragmentos de DNA que nos permita identificar hongos silvestres a nivel de especie. Este proyecto se englobaría dentro del proyecto internacional </a:t>
                      </a:r>
                      <a:r>
                        <a:rPr lang="es-ES" sz="1600" dirty="0" err="1">
                          <a:effectLst/>
                        </a:rPr>
                        <a:t>barcode</a:t>
                      </a:r>
                      <a:r>
                        <a:rPr lang="es-ES" sz="1600" dirty="0">
                          <a:effectLst/>
                        </a:rPr>
                        <a:t> of </a:t>
                      </a:r>
                      <a:r>
                        <a:rPr lang="es-ES" sz="1600" dirty="0" err="1">
                          <a:effectLst/>
                        </a:rPr>
                        <a:t>life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u="sng" dirty="0">
                          <a:effectLst/>
                          <a:hlinkClick r:id="rId3"/>
                        </a:rPr>
                        <a:t>http://www.barcodeoflife.org/</a:t>
                      </a:r>
                      <a:r>
                        <a:rPr lang="es-ES" sz="1600" dirty="0">
                          <a:effectLst/>
                        </a:rPr>
                        <a:t> con la intención de realizar aportaciones de secuencias de DNA de hongos silvestres de la zona.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3.-C</a:t>
                      </a:r>
                      <a:r>
                        <a:rPr lang="es-ES" sz="1600" b="1" dirty="0"/>
                        <a:t>omportamiento </a:t>
                      </a:r>
                      <a:r>
                        <a:rPr lang="es-ES" sz="1600" dirty="0"/>
                        <a:t>de Drosophila y/o </a:t>
                      </a:r>
                      <a:r>
                        <a:rPr lang="es-ES" sz="1600" dirty="0" err="1"/>
                        <a:t>pajaros</a:t>
                      </a:r>
                      <a:r>
                        <a:rPr lang="es-ES" sz="1600" dirty="0"/>
                        <a:t> como Diamantes mandarines, Chotacabras (un ave </a:t>
                      </a:r>
                      <a:r>
                        <a:rPr lang="es-ES" sz="1600" dirty="0" err="1"/>
                        <a:t>noturno</a:t>
                      </a:r>
                      <a:r>
                        <a:rPr lang="es-ES" sz="1600" dirty="0"/>
                        <a:t>) o Gorriones molineros. </a:t>
                      </a:r>
                      <a:br>
                        <a:rPr lang="es-ES" sz="1600" dirty="0"/>
                      </a:br>
                      <a:r>
                        <a:rPr lang="es-ES" sz="1600" dirty="0"/>
                        <a:t>/</a:t>
                      </a:r>
                      <a:r>
                        <a:rPr lang="es-ES" sz="1600" dirty="0">
                          <a:hlinkClick r:id="rId4"/>
                        </a:rPr>
                        <a:t>https://pimedelaar.bplifetime.com//</a:t>
                      </a:r>
                      <a:endParaRPr lang="es-E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46" marR="36646" marT="0" marB="0" anchor="ctr"/>
                </a:tc>
                <a:extLst>
                  <a:ext uri="{0D108BD9-81ED-4DB2-BD59-A6C34878D82A}">
                    <a16:rowId xmlns:a16="http://schemas.microsoft.com/office/drawing/2014/main" val="29371448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Proyectos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610317"/>
              </p:ext>
            </p:extLst>
          </p:nvPr>
        </p:nvGraphicFramePr>
        <p:xfrm>
          <a:off x="174450" y="1402108"/>
          <a:ext cx="8496944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1873819799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1.- Escrutinio de extractos naturales de hongos silvestres sobre modelos de enfermedad (máximo 10 estudiantes)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El proyecto consiste en aprovechar la diversidad genética y de especies que nos ofrecen los hongos silvestres para identificar compuestos que puedan paliar los síntomas de enfermedades como Alzheimer, diabetes, Corea de Huntington, ovario </a:t>
                      </a:r>
                      <a:r>
                        <a:rPr lang="es-ES" sz="1600" dirty="0" err="1">
                          <a:effectLst/>
                        </a:rPr>
                        <a:t>polquistico</a:t>
                      </a:r>
                      <a:r>
                        <a:rPr lang="es-ES" sz="1600" dirty="0">
                          <a:effectLst/>
                        </a:rPr>
                        <a:t>, y otras enfermedades sobre modelos de estas enfermedades en el nematodo Caenorhabditis elegans.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46" marR="36646" marT="0" marB="0" anchor="ctr"/>
                </a:tc>
                <a:extLst>
                  <a:ext uri="{0D108BD9-81ED-4DB2-BD59-A6C34878D82A}">
                    <a16:rowId xmlns:a16="http://schemas.microsoft.com/office/drawing/2014/main" val="293714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01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elega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8905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4400" y="1289051"/>
            <a:ext cx="73152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-Pequeño tamaño (1.5mm cuando adulto)</a:t>
            </a:r>
          </a:p>
          <a:p>
            <a:endParaRPr lang="es-ES_tradnl" altLang="es-ES_tradnl" b="1" dirty="0">
              <a:solidFill>
                <a:srgbClr val="1014C0"/>
              </a:solidFill>
              <a:latin typeface="Times New Roman" pitchFamily="18" charset="0"/>
            </a:endParaRPr>
          </a:p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-Se cultivan en placas de Petri y en matraces en gran número</a:t>
            </a:r>
          </a:p>
          <a:p>
            <a:endParaRPr lang="es-ES_tradnl" altLang="es-ES_tradnl" b="1" dirty="0">
              <a:solidFill>
                <a:srgbClr val="1014C0"/>
              </a:solidFill>
              <a:latin typeface="Times New Roman" pitchFamily="18" charset="0"/>
            </a:endParaRPr>
          </a:p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-Transparente, se pueden utilizar </a:t>
            </a:r>
            <a:r>
              <a:rPr lang="es-ES_tradnl" altLang="es-ES_tradnl" b="1" dirty="0" err="1">
                <a:solidFill>
                  <a:srgbClr val="1014C0"/>
                </a:solidFill>
                <a:latin typeface="Times New Roman" pitchFamily="18" charset="0"/>
              </a:rPr>
              <a:t>biomarcadores</a:t>
            </a:r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 “in vivo”</a:t>
            </a:r>
          </a:p>
          <a:p>
            <a:endParaRPr lang="es-ES_tradnl" altLang="es-ES_tradnl" b="1" dirty="0">
              <a:solidFill>
                <a:srgbClr val="1014C0"/>
              </a:solidFill>
              <a:latin typeface="Times New Roman" pitchFamily="18" charset="0"/>
            </a:endParaRPr>
          </a:p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-Ciclo de vida muy corto (3 días), permite obtener resultados muy rápido</a:t>
            </a:r>
          </a:p>
          <a:p>
            <a:endParaRPr lang="es-ES_tradnl" altLang="es-ES_tradnl" b="1" dirty="0">
              <a:solidFill>
                <a:srgbClr val="1014C0"/>
              </a:solidFill>
              <a:latin typeface="Times New Roman" pitchFamily="18" charset="0"/>
            </a:endParaRPr>
          </a:p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-Gran número de descendientes (de 100 a 300)</a:t>
            </a:r>
          </a:p>
          <a:p>
            <a:endParaRPr lang="es-ES_tradnl" altLang="es-ES_tradnl" b="1" dirty="0">
              <a:solidFill>
                <a:srgbClr val="1014C0"/>
              </a:solidFill>
              <a:latin typeface="Times New Roman" pitchFamily="18" charset="0"/>
            </a:endParaRPr>
          </a:p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-Se congelan y permanecen vivos, pudiendo mantenerse un enorme número de cepas distintas</a:t>
            </a:r>
          </a:p>
          <a:p>
            <a:endParaRPr lang="es-ES_tradnl" altLang="es-ES_tradnl" b="1" dirty="0">
              <a:solidFill>
                <a:srgbClr val="1014C0"/>
              </a:solidFill>
              <a:latin typeface="Times New Roman" pitchFamily="18" charset="0"/>
            </a:endParaRPr>
          </a:p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-La secuencia de su genoma se conoce perfectamente</a:t>
            </a:r>
          </a:p>
          <a:p>
            <a:endParaRPr lang="es-ES_tradnl" altLang="es-ES_tradnl" b="1" dirty="0">
              <a:solidFill>
                <a:srgbClr val="1014C0"/>
              </a:solidFill>
              <a:latin typeface="Times New Roman" pitchFamily="18" charset="0"/>
            </a:endParaRPr>
          </a:p>
          <a:p>
            <a:r>
              <a:rPr lang="es-ES_tradnl" altLang="es-ES_tradnl" b="1" dirty="0">
                <a:solidFill>
                  <a:srgbClr val="1014C0"/>
                </a:solidFill>
                <a:latin typeface="Times New Roman" pitchFamily="18" charset="0"/>
              </a:rPr>
              <a:t>-Hacer genética es muy fácil, y muy fácil conocer el efecto de la falta de cualquier proteína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95288" y="279400"/>
            <a:ext cx="840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400" b="1" i="1" dirty="0"/>
              <a:t>C. elegans</a:t>
            </a:r>
            <a:r>
              <a:rPr lang="es-ES" sz="2400" b="1" dirty="0"/>
              <a:t> es un buen modelo para estudios biomédicos</a:t>
            </a:r>
          </a:p>
        </p:txBody>
      </p:sp>
    </p:spTree>
    <p:extLst>
      <p:ext uri="{BB962C8B-B14F-4D97-AF65-F5344CB8AC3E}">
        <p14:creationId xmlns:p14="http://schemas.microsoft.com/office/powerpoint/2010/main" val="13101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485049" y="1844824"/>
            <a:ext cx="410317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Diabetes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Ovario </a:t>
            </a:r>
            <a:r>
              <a:rPr lang="es-ES" sz="2000" dirty="0" err="1"/>
              <a:t>poliquístico</a:t>
            </a:r>
            <a:r>
              <a:rPr lang="es-ES" sz="2000" dirty="0"/>
              <a:t> (diabetes)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Antitumoral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Corea de Huntington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Alzheimer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Ictiosis ligada al cromosoma 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Galactosemia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 err="1"/>
              <a:t>Nematicida</a:t>
            </a:r>
            <a:endParaRPr lang="es-ES" sz="2000" dirty="0"/>
          </a:p>
          <a:p>
            <a:pPr marL="800100" lvl="1" indent="-342900">
              <a:buFont typeface="Arial" pitchFamily="34" charset="0"/>
              <a:buChar char="•"/>
            </a:pPr>
            <a:endParaRPr lang="es-ES" sz="2000" dirty="0"/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006523" y="683404"/>
            <a:ext cx="479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Modelos de enfermedad humana en nematodos</a:t>
            </a:r>
          </a:p>
        </p:txBody>
      </p:sp>
    </p:spTree>
    <p:extLst>
      <p:ext uri="{BB962C8B-B14F-4D97-AF65-F5344CB8AC3E}">
        <p14:creationId xmlns:p14="http://schemas.microsoft.com/office/powerpoint/2010/main" val="159707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5567" y="4437112"/>
          <a:ext cx="2935605" cy="1559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 err="1">
                          <a:effectLst/>
                        </a:rPr>
                        <a:t>Genotipo</a:t>
                      </a:r>
                      <a:r>
                        <a:rPr lang="es-ES" sz="1100" baseline="30000" dirty="0" err="1">
                          <a:effectLst/>
                        </a:rPr>
                        <a:t>a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Progenie Media</a:t>
                      </a:r>
                      <a:r>
                        <a:rPr lang="es-ES" sz="1100" baseline="30000">
                          <a:effectLst/>
                        </a:rPr>
                        <a:t>b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N</a:t>
                      </a:r>
                      <a:r>
                        <a:rPr lang="es-ES" sz="1100" baseline="30000">
                          <a:effectLst/>
                        </a:rPr>
                        <a:t>c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N2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102 +/- 17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daf-2(e1370)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 +/- 11*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ist-1(ok2706)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 +/-5*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daf-2(e979)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 +/- 6*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age-1(mg305)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 +/- 5*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5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9"/>
          <a:stretch>
            <a:fillRect/>
          </a:stretch>
        </p:blipFill>
        <p:spPr bwMode="auto">
          <a:xfrm>
            <a:off x="3391222" y="2710457"/>
            <a:ext cx="54292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11760" y="260648"/>
            <a:ext cx="322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2.-Modelo de ovario </a:t>
            </a:r>
            <a:r>
              <a:rPr lang="es-ES" dirty="0" err="1"/>
              <a:t>poliquístico</a:t>
            </a:r>
            <a:endParaRPr lang="es-E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lum bright="-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7362"/>
            <a:ext cx="3552825" cy="23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1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Users\José Luis\Documents\CURSOS Y MASTERS\MASTERS\MASTERS OFICIALES\MASTERS BIOTECNOLOGIA\Master UPO\CURSOS POSTGRADO\ENVEJECIMIENTO\Trabajo investigación\RESULTADOS\Exp med liq\liquid3\1-11-07 dia 0\8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63" y="-1143000"/>
            <a:ext cx="9286876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C:\Users\José Luis\Documents\CURSOS Y MASTERS\MASTERS\MASTERS OFICIALES\MASTERS BIOTECNOLOGIA\Master UPO\CURSOS POSTGRADO\ENVEJECIMIENTO\Trabajo investigación\RESULTADOS\Exp med liq\liquid3\2-11 dia 1\2\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0438" y="-428625"/>
            <a:ext cx="7086600" cy="5668963"/>
          </a:xfrm>
        </p:spPr>
      </p:pic>
      <p:pic>
        <p:nvPicPr>
          <p:cNvPr id="8197" name="Picture 6" descr="C:\Users\José Luis\Documents\CURSOS Y MASTERS\MASTERS\MASTERS OFICIALES\MASTERS BIOTECNOLOGIA\Master UPO\CURSOS POSTGRADO\ENVEJECIMIENTO\Trabajo investigación\RESULTADOS\Exp med liq\Liquid4\dia 2 18-12-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857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C:\Users\José Luis\Desktop\dia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24" y="4010025"/>
            <a:ext cx="302885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293658" y="754053"/>
            <a:ext cx="64472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n w="50800"/>
                <a:latin typeface="+mn-lt"/>
                <a:cs typeface="+mn-cs"/>
              </a:rPr>
              <a:t>DIA 0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616022" y="5143512"/>
            <a:ext cx="64472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n w="50800"/>
                <a:latin typeface="+mn-lt"/>
                <a:cs typeface="+mn-cs"/>
              </a:rPr>
              <a:t>DIA 2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687988" y="0"/>
            <a:ext cx="644728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n w="50800"/>
                <a:latin typeface="+mn-lt"/>
                <a:cs typeface="+mn-cs"/>
              </a:rPr>
              <a:t>DIA 1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934416" y="5806959"/>
            <a:ext cx="1733168" cy="33855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n w="50800"/>
                <a:latin typeface="+mn-lt"/>
                <a:cs typeface="+mn-cs"/>
              </a:rPr>
              <a:t>DIA 3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26" y="318670"/>
            <a:ext cx="343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4. Modelo de Corea de Huntington</a:t>
            </a:r>
          </a:p>
        </p:txBody>
      </p:sp>
    </p:spTree>
    <p:extLst>
      <p:ext uri="{BB962C8B-B14F-4D97-AF65-F5344CB8AC3E}">
        <p14:creationId xmlns:p14="http://schemas.microsoft.com/office/powerpoint/2010/main" val="226958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José Luis\Documents\CURSOS Y MASTERS\MASTERS\MASTERS OFICIALES\MASTERS BIOTECNOLOGIA\Master UPO\CURSOS POSTGRADO\ENVEJECIMIENTO\Trabajo investigación\RESULTADOS\Exp med liq\liquid3\5-11 dia 4\2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25" y="-714375"/>
            <a:ext cx="9109075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C:\Users\José Luis\Documents\CURSOS Y MASTERS\MASTERS\MASTERS OFICIALES\MASTERS BIOTECNOLOGIA\Master UPO\CURSOS POSTGRADO\ENVEJECIMIENTO\Trabajo investigación\RESULTADOS\Exp med liq\liquid3\7-11 dia 6\1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0"/>
            <a:ext cx="54292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C:\Users\José Luis\Documents\CURSOS Y MASTERS\MASTERS\MASTERS OFICIALES\MASTERS BIOTECNOLOGIA\Master UPO\CURSOS POSTGRADO\ENVEJECIMIENTO\Trabajo investigación\RESULTADOS\Exp med liq\liquid3\9-11 dia 8\2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521493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Users\José Luis\Documents\CURSOS Y MASTERS\MASTERS\MASTERS OFICIALES\MASTERS BIOTECNOLOGIA\Master UPO\CURSOS POSTGRADO\ENVEJECIMIENTO\Trabajo investigación\RESULTADOS\Exp med liq\liquid3\11-11 dia 10\1\dia 10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3143250"/>
            <a:ext cx="4643437" cy="3714750"/>
          </a:xfrm>
        </p:spPr>
      </p:pic>
      <p:sp>
        <p:nvSpPr>
          <p:cNvPr id="10" name="9 Rectángulo"/>
          <p:cNvSpPr/>
          <p:nvPr/>
        </p:nvSpPr>
        <p:spPr>
          <a:xfrm>
            <a:off x="2973080" y="5500702"/>
            <a:ext cx="740907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DIA 8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382791" y="5572140"/>
            <a:ext cx="864339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DIA 10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616550" y="2357430"/>
            <a:ext cx="740907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DIA 6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687460" y="2143116"/>
            <a:ext cx="740907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DIA 4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55576" y="12022"/>
            <a:ext cx="343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4. Modelo de Corea de Huntington</a:t>
            </a:r>
          </a:p>
        </p:txBody>
      </p:sp>
    </p:spTree>
    <p:extLst>
      <p:ext uri="{BB962C8B-B14F-4D97-AF65-F5344CB8AC3E}">
        <p14:creationId xmlns:p14="http://schemas.microsoft.com/office/powerpoint/2010/main" val="180468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332656"/>
            <a:ext cx="8130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5.- Modelo de Alzheimer: Expresión de la </a:t>
            </a:r>
            <a:r>
              <a:rPr lang="es-ES" b="1" dirty="0" err="1"/>
              <a:t>proteina</a:t>
            </a:r>
            <a:r>
              <a:rPr lang="es-ES" b="1" dirty="0"/>
              <a:t> A</a:t>
            </a:r>
            <a:r>
              <a:rPr lang="es-ES" b="1" dirty="0">
                <a:latin typeface="Symbol" pitchFamily="18" charset="2"/>
              </a:rPr>
              <a:t>b</a:t>
            </a:r>
            <a:r>
              <a:rPr lang="es-ES" b="1" dirty="0"/>
              <a:t> </a:t>
            </a:r>
            <a:r>
              <a:rPr lang="es-ES" b="1" dirty="0" err="1"/>
              <a:t>amiloide</a:t>
            </a:r>
            <a:r>
              <a:rPr lang="es-ES" b="1" dirty="0"/>
              <a:t> humana en gusanos</a:t>
            </a:r>
          </a:p>
        </p:txBody>
      </p:sp>
      <p:pic>
        <p:nvPicPr>
          <p:cNvPr id="3" name="wormacti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2132856"/>
            <a:ext cx="4006248" cy="2651194"/>
          </a:xfrm>
          <a:prstGeom prst="rect">
            <a:avLst/>
          </a:prstGeom>
        </p:spPr>
      </p:pic>
      <p:pic>
        <p:nvPicPr>
          <p:cNvPr id="4" name="worminac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24702" y="2132855"/>
            <a:ext cx="4006250" cy="265119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259632" y="5116542"/>
            <a:ext cx="272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Sin expresar la </a:t>
            </a:r>
            <a:r>
              <a:rPr lang="es-ES" b="1" dirty="0"/>
              <a:t>A</a:t>
            </a:r>
            <a:r>
              <a:rPr lang="es-ES" b="1" dirty="0">
                <a:latin typeface="Symbol" pitchFamily="18" charset="2"/>
              </a:rPr>
              <a:t>b</a:t>
            </a:r>
            <a:r>
              <a:rPr lang="es-ES" dirty="0"/>
              <a:t> </a:t>
            </a:r>
            <a:r>
              <a:rPr lang="es-ES" dirty="0" err="1"/>
              <a:t>amiloide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207097" y="5085184"/>
            <a:ext cx="2677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expresando la </a:t>
            </a:r>
            <a:r>
              <a:rPr lang="es-ES" b="1" dirty="0"/>
              <a:t>A</a:t>
            </a:r>
            <a:r>
              <a:rPr lang="es-ES" b="1" dirty="0">
                <a:latin typeface="Symbol" pitchFamily="18" charset="2"/>
              </a:rPr>
              <a:t>b</a:t>
            </a:r>
            <a:r>
              <a:rPr lang="es-ES" dirty="0"/>
              <a:t> </a:t>
            </a:r>
            <a:r>
              <a:rPr lang="es-ES" dirty="0" err="1"/>
              <a:t>amiloide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79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831</Words>
  <Application>Microsoft Office PowerPoint</Application>
  <PresentationFormat>Presentación en pantalla (4:3)</PresentationFormat>
  <Paragraphs>157</Paragraphs>
  <Slides>19</Slides>
  <Notes>17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Tema de Office</vt:lpstr>
      <vt:lpstr>Proyecto fin de grado Área de Genética</vt:lpstr>
      <vt:lpstr>Proyectos</vt:lpstr>
      <vt:lpstr>Proyectos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Proyectos</vt:lpstr>
      <vt:lpstr>DNA barcoding</vt:lpstr>
      <vt:lpstr>Presentación de PowerPoint</vt:lpstr>
      <vt:lpstr>Presentación de PowerPoint</vt:lpstr>
      <vt:lpstr>Proyectos</vt:lpstr>
    </vt:vector>
  </TitlesOfParts>
  <Company>Universidad Pablo de Olavide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Andres Garzon</dc:creator>
  <cp:lastModifiedBy>familia</cp:lastModifiedBy>
  <cp:revision>141</cp:revision>
  <dcterms:created xsi:type="dcterms:W3CDTF">2013-10-14T10:32:30Z</dcterms:created>
  <dcterms:modified xsi:type="dcterms:W3CDTF">2020-04-01T09:01:54Z</dcterms:modified>
</cp:coreProperties>
</file>