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63" r:id="rId6"/>
    <p:sldId id="264" r:id="rId7"/>
    <p:sldId id="265" r:id="rId8"/>
    <p:sldId id="258" r:id="rId9"/>
    <p:sldId id="260" r:id="rId10"/>
    <p:sldId id="261" r:id="rId11"/>
  </p:sldIdLst>
  <p:sldSz cx="9144000" cy="6858000" type="screen4x3"/>
  <p:notesSz cx="9144000" cy="6858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4FA513-C94E-4EB2-B61B-17F1A5BD3B76}" v="968" dt="2020-04-01T07:28:55.392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999614" y="3598735"/>
            <a:ext cx="5144770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595958"/>
                </a:solidFill>
                <a:latin typeface="Garamond"/>
                <a:cs typeface="Garam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595958"/>
                </a:solidFill>
                <a:latin typeface="Garamond"/>
                <a:cs typeface="Garam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595958"/>
                </a:solidFill>
                <a:latin typeface="Garamond"/>
                <a:cs typeface="Garam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36177" y="56134"/>
            <a:ext cx="4271645" cy="330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595958"/>
                </a:solidFill>
                <a:latin typeface="Garamond"/>
                <a:cs typeface="Garam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99932" y="4043437"/>
            <a:ext cx="514413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595958"/>
                </a:solidFill>
                <a:cs typeface="Garamond"/>
              </a:rPr>
              <a:t>Área de GEOGRAFÍA</a:t>
            </a:r>
            <a:r>
              <a:rPr sz="2800" spc="-40" dirty="0">
                <a:solidFill>
                  <a:srgbClr val="595958"/>
                </a:solidFill>
                <a:cs typeface="Garamond"/>
              </a:rPr>
              <a:t> </a:t>
            </a:r>
            <a:r>
              <a:rPr sz="2800" spc="-5" dirty="0">
                <a:solidFill>
                  <a:srgbClr val="595958"/>
                </a:solidFill>
                <a:cs typeface="Garamond"/>
              </a:rPr>
              <a:t>HUMANA</a:t>
            </a:r>
            <a:endParaRPr sz="2800" dirty="0"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14650" y="4910391"/>
            <a:ext cx="331470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ES" sz="2000" spc="-5" dirty="0">
                <a:solidFill>
                  <a:srgbClr val="595958"/>
                </a:solidFill>
                <a:cs typeface="Garamond"/>
              </a:rPr>
              <a:t>Oferta de Trabajo</a:t>
            </a:r>
            <a:r>
              <a:rPr sz="2000" spc="-5" dirty="0">
                <a:solidFill>
                  <a:srgbClr val="595958"/>
                </a:solidFill>
                <a:cs typeface="Garamond"/>
              </a:rPr>
              <a:t> </a:t>
            </a:r>
            <a:r>
              <a:rPr sz="2000" dirty="0">
                <a:solidFill>
                  <a:srgbClr val="595958"/>
                </a:solidFill>
                <a:cs typeface="Garamond"/>
              </a:rPr>
              <a:t>Fin </a:t>
            </a:r>
            <a:r>
              <a:rPr sz="2000" spc="-5" dirty="0">
                <a:solidFill>
                  <a:srgbClr val="595958"/>
                </a:solidFill>
                <a:cs typeface="Garamond"/>
              </a:rPr>
              <a:t>de</a:t>
            </a:r>
            <a:r>
              <a:rPr sz="2000" spc="-75" dirty="0">
                <a:solidFill>
                  <a:srgbClr val="595958"/>
                </a:solidFill>
                <a:cs typeface="Garamond"/>
              </a:rPr>
              <a:t> </a:t>
            </a:r>
            <a:r>
              <a:rPr sz="2000" spc="-5" dirty="0">
                <a:solidFill>
                  <a:srgbClr val="595958"/>
                </a:solidFill>
                <a:cs typeface="Garamond"/>
              </a:rPr>
              <a:t>Grado</a:t>
            </a:r>
            <a:endParaRPr sz="2000" dirty="0">
              <a:cs typeface="Garamond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1438" y="476313"/>
            <a:ext cx="9042260" cy="23382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978834" y="4789590"/>
            <a:ext cx="12700" cy="62865"/>
          </a:xfrm>
          <a:custGeom>
            <a:avLst/>
            <a:gdLst/>
            <a:ahLst/>
            <a:cxnLst/>
            <a:rect l="l" t="t" r="r" b="b"/>
            <a:pathLst>
              <a:path w="12700" h="62864">
                <a:moveTo>
                  <a:pt x="0" y="62425"/>
                </a:moveTo>
                <a:lnTo>
                  <a:pt x="12700" y="62425"/>
                </a:lnTo>
                <a:lnTo>
                  <a:pt x="12700" y="0"/>
                </a:lnTo>
                <a:lnTo>
                  <a:pt x="0" y="0"/>
                </a:lnTo>
                <a:lnTo>
                  <a:pt x="0" y="624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978834" y="5101967"/>
            <a:ext cx="12700" cy="23495"/>
          </a:xfrm>
          <a:custGeom>
            <a:avLst/>
            <a:gdLst/>
            <a:ahLst/>
            <a:cxnLst/>
            <a:rect l="l" t="t" r="r" b="b"/>
            <a:pathLst>
              <a:path w="12700" h="23495">
                <a:moveTo>
                  <a:pt x="0" y="22902"/>
                </a:moveTo>
                <a:lnTo>
                  <a:pt x="12700" y="22902"/>
                </a:lnTo>
                <a:lnTo>
                  <a:pt x="12700" y="0"/>
                </a:lnTo>
                <a:lnTo>
                  <a:pt x="0" y="0"/>
                </a:lnTo>
                <a:lnTo>
                  <a:pt x="0" y="229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978834" y="4789590"/>
            <a:ext cx="12700" cy="62865"/>
          </a:xfrm>
          <a:custGeom>
            <a:avLst/>
            <a:gdLst/>
            <a:ahLst/>
            <a:cxnLst/>
            <a:rect l="l" t="t" r="r" b="b"/>
            <a:pathLst>
              <a:path w="12700" h="62864">
                <a:moveTo>
                  <a:pt x="0" y="62425"/>
                </a:moveTo>
                <a:lnTo>
                  <a:pt x="12700" y="62425"/>
                </a:lnTo>
                <a:lnTo>
                  <a:pt x="12700" y="0"/>
                </a:lnTo>
                <a:lnTo>
                  <a:pt x="0" y="0"/>
                </a:lnTo>
                <a:lnTo>
                  <a:pt x="0" y="624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978834" y="5101967"/>
            <a:ext cx="12700" cy="23495"/>
          </a:xfrm>
          <a:custGeom>
            <a:avLst/>
            <a:gdLst/>
            <a:ahLst/>
            <a:cxnLst/>
            <a:rect l="l" t="t" r="r" b="b"/>
            <a:pathLst>
              <a:path w="12700" h="23495">
                <a:moveTo>
                  <a:pt x="0" y="22902"/>
                </a:moveTo>
                <a:lnTo>
                  <a:pt x="12700" y="22902"/>
                </a:lnTo>
                <a:lnTo>
                  <a:pt x="12700" y="0"/>
                </a:lnTo>
                <a:lnTo>
                  <a:pt x="0" y="0"/>
                </a:lnTo>
                <a:lnTo>
                  <a:pt x="0" y="229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978834" y="4789590"/>
            <a:ext cx="12700" cy="62865"/>
          </a:xfrm>
          <a:custGeom>
            <a:avLst/>
            <a:gdLst/>
            <a:ahLst/>
            <a:cxnLst/>
            <a:rect l="l" t="t" r="r" b="b"/>
            <a:pathLst>
              <a:path w="12700" h="62864">
                <a:moveTo>
                  <a:pt x="0" y="62425"/>
                </a:moveTo>
                <a:lnTo>
                  <a:pt x="12700" y="62425"/>
                </a:lnTo>
                <a:lnTo>
                  <a:pt x="12700" y="0"/>
                </a:lnTo>
                <a:lnTo>
                  <a:pt x="0" y="0"/>
                </a:lnTo>
                <a:lnTo>
                  <a:pt x="0" y="624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978834" y="5101967"/>
            <a:ext cx="12700" cy="23495"/>
          </a:xfrm>
          <a:custGeom>
            <a:avLst/>
            <a:gdLst/>
            <a:ahLst/>
            <a:cxnLst/>
            <a:rect l="l" t="t" r="r" b="b"/>
            <a:pathLst>
              <a:path w="12700" h="23495">
                <a:moveTo>
                  <a:pt x="0" y="22902"/>
                </a:moveTo>
                <a:lnTo>
                  <a:pt x="12700" y="22902"/>
                </a:lnTo>
                <a:lnTo>
                  <a:pt x="12700" y="0"/>
                </a:lnTo>
                <a:lnTo>
                  <a:pt x="0" y="0"/>
                </a:lnTo>
                <a:lnTo>
                  <a:pt x="0" y="229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978834" y="4789590"/>
            <a:ext cx="12700" cy="62865"/>
          </a:xfrm>
          <a:custGeom>
            <a:avLst/>
            <a:gdLst/>
            <a:ahLst/>
            <a:cxnLst/>
            <a:rect l="l" t="t" r="r" b="b"/>
            <a:pathLst>
              <a:path w="12700" h="62864">
                <a:moveTo>
                  <a:pt x="0" y="62425"/>
                </a:moveTo>
                <a:lnTo>
                  <a:pt x="12700" y="62425"/>
                </a:lnTo>
                <a:lnTo>
                  <a:pt x="12700" y="0"/>
                </a:lnTo>
                <a:lnTo>
                  <a:pt x="0" y="0"/>
                </a:lnTo>
                <a:lnTo>
                  <a:pt x="0" y="624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978834" y="5101967"/>
            <a:ext cx="12700" cy="23495"/>
          </a:xfrm>
          <a:custGeom>
            <a:avLst/>
            <a:gdLst/>
            <a:ahLst/>
            <a:cxnLst/>
            <a:rect l="l" t="t" r="r" b="b"/>
            <a:pathLst>
              <a:path w="12700" h="23495">
                <a:moveTo>
                  <a:pt x="0" y="22902"/>
                </a:moveTo>
                <a:lnTo>
                  <a:pt x="12700" y="22902"/>
                </a:lnTo>
                <a:lnTo>
                  <a:pt x="12700" y="0"/>
                </a:lnTo>
                <a:lnTo>
                  <a:pt x="0" y="0"/>
                </a:lnTo>
                <a:lnTo>
                  <a:pt x="0" y="229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16 CuadroTexto"/>
          <p:cNvSpPr txBox="1"/>
          <p:nvPr/>
        </p:nvSpPr>
        <p:spPr>
          <a:xfrm>
            <a:off x="3581400" y="5315293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accent3"/>
                </a:solidFill>
              </a:rPr>
              <a:t>CURSO 2020-2021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99614" y="3509835"/>
            <a:ext cx="514413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595958"/>
                </a:solidFill>
                <a:cs typeface="Garamond"/>
              </a:rPr>
              <a:t>Área de GEOGRAFÍA</a:t>
            </a:r>
            <a:r>
              <a:rPr sz="2800" spc="-40" dirty="0">
                <a:solidFill>
                  <a:srgbClr val="595958"/>
                </a:solidFill>
                <a:cs typeface="Garamond"/>
              </a:rPr>
              <a:t> </a:t>
            </a:r>
            <a:r>
              <a:rPr sz="2800" spc="-5" dirty="0">
                <a:solidFill>
                  <a:srgbClr val="595958"/>
                </a:solidFill>
                <a:cs typeface="Garamond"/>
              </a:rPr>
              <a:t>HUMANA</a:t>
            </a:r>
            <a:endParaRPr sz="2800" dirty="0">
              <a:cs typeface="Garamon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1438" y="476313"/>
            <a:ext cx="9042260" cy="23382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14400" y="4588264"/>
            <a:ext cx="7391400" cy="1505540"/>
          </a:xfrm>
          <a:prstGeom prst="rect">
            <a:avLst/>
          </a:prstGeom>
          <a:ln w="12700"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marL="19050" algn="ctr">
              <a:lnSpc>
                <a:spcPts val="1340"/>
              </a:lnSpc>
              <a:spcBef>
                <a:spcPts val="600"/>
              </a:spcBef>
            </a:pPr>
            <a:r>
              <a:rPr lang="es-ES" sz="2400" b="1" dirty="0">
                <a:solidFill>
                  <a:schemeClr val="accent3">
                    <a:lumMod val="75000"/>
                  </a:schemeClr>
                </a:solidFill>
                <a:cs typeface="Arial"/>
              </a:rPr>
              <a:t>DUDAS Y CONSULTAS SOBRE TFG</a:t>
            </a:r>
            <a:r>
              <a:rPr lang="es-ES" sz="2400" b="1" dirty="0">
                <a:cs typeface="Arial"/>
              </a:rPr>
              <a:t>:</a:t>
            </a:r>
          </a:p>
          <a:p>
            <a:pPr marL="19050" algn="ctr">
              <a:lnSpc>
                <a:spcPct val="100000"/>
              </a:lnSpc>
              <a:spcBef>
                <a:spcPts val="600"/>
              </a:spcBef>
            </a:pPr>
            <a:r>
              <a:rPr lang="es-ES" sz="2400" dirty="0">
                <a:cs typeface="Arial"/>
              </a:rPr>
              <a:t>Jesús Santiago Ramos</a:t>
            </a:r>
          </a:p>
          <a:p>
            <a:pPr marL="19050" algn="ctr">
              <a:lnSpc>
                <a:spcPct val="100000"/>
              </a:lnSpc>
              <a:spcBef>
                <a:spcPts val="600"/>
              </a:spcBef>
            </a:pPr>
            <a:r>
              <a:rPr lang="es-ES" sz="2400" i="1" dirty="0">
                <a:cs typeface="Arial"/>
              </a:rPr>
              <a:t>Email</a:t>
            </a:r>
            <a:r>
              <a:rPr lang="es-ES" sz="2400" dirty="0">
                <a:cs typeface="Arial"/>
              </a:rPr>
              <a:t>: </a:t>
            </a:r>
            <a:r>
              <a:rPr sz="2400" b="1" dirty="0">
                <a:cs typeface="Arial"/>
              </a:rPr>
              <a:t>j</a:t>
            </a:r>
            <a:r>
              <a:rPr lang="es-ES" sz="2400" b="1" dirty="0" err="1">
                <a:cs typeface="Arial"/>
              </a:rPr>
              <a:t>sanram</a:t>
            </a:r>
            <a:r>
              <a:rPr sz="2400" b="1" dirty="0">
                <a:cs typeface="Arial"/>
              </a:rPr>
              <a:t>@upo.es  </a:t>
            </a:r>
            <a:endParaRPr lang="es-ES" sz="2400" b="1" dirty="0">
              <a:cs typeface="Arial"/>
            </a:endParaRPr>
          </a:p>
          <a:p>
            <a:pPr marL="19050" algn="ctr">
              <a:lnSpc>
                <a:spcPct val="100000"/>
              </a:lnSpc>
              <a:spcBef>
                <a:spcPts val="600"/>
              </a:spcBef>
            </a:pPr>
            <a:r>
              <a:rPr sz="2400" dirty="0" err="1">
                <a:cs typeface="Arial"/>
              </a:rPr>
              <a:t>Edificio</a:t>
            </a:r>
            <a:r>
              <a:rPr sz="2400" dirty="0">
                <a:cs typeface="Arial"/>
              </a:rPr>
              <a:t> 2, </a:t>
            </a:r>
            <a:r>
              <a:rPr lang="es-ES" sz="2400" dirty="0">
                <a:cs typeface="Arial"/>
              </a:rPr>
              <a:t>3ª </a:t>
            </a:r>
            <a:r>
              <a:rPr sz="2400" dirty="0">
                <a:cs typeface="Arial"/>
              </a:rPr>
              <a:t>planta, </a:t>
            </a:r>
            <a:r>
              <a:rPr sz="2400" dirty="0" err="1">
                <a:cs typeface="Arial"/>
              </a:rPr>
              <a:t>despacho</a:t>
            </a:r>
            <a:r>
              <a:rPr sz="2400" dirty="0">
                <a:cs typeface="Arial"/>
              </a:rPr>
              <a:t> nº</a:t>
            </a:r>
            <a:r>
              <a:rPr lang="es-ES" sz="2400" dirty="0">
                <a:cs typeface="Arial"/>
              </a:rPr>
              <a:t> 35</a:t>
            </a:r>
            <a:endParaRPr sz="1400" dirty="0"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62200" y="609600"/>
            <a:ext cx="5810886" cy="60529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s-ES" sz="2000" b="1" spc="-5" dirty="0">
                <a:solidFill>
                  <a:srgbClr val="595958"/>
                </a:solidFill>
                <a:cs typeface="Garamond"/>
              </a:rPr>
              <a:t>ASIGNATURAS </a:t>
            </a:r>
            <a:r>
              <a:rPr lang="es-ES" sz="2000" b="1" dirty="0">
                <a:solidFill>
                  <a:srgbClr val="595958"/>
                </a:solidFill>
                <a:cs typeface="Garamond"/>
              </a:rPr>
              <a:t>EN</a:t>
            </a:r>
            <a:r>
              <a:rPr lang="es-ES" sz="2000" b="1" spc="-45" dirty="0">
                <a:solidFill>
                  <a:srgbClr val="595958"/>
                </a:solidFill>
                <a:cs typeface="Garamond"/>
              </a:rPr>
              <a:t> EL GRADO DE CC. </a:t>
            </a:r>
            <a:r>
              <a:rPr lang="es-ES" sz="2000" b="1" dirty="0">
                <a:solidFill>
                  <a:srgbClr val="595958"/>
                </a:solidFill>
                <a:cs typeface="Garamond"/>
              </a:rPr>
              <a:t>AMBIENTALES</a:t>
            </a:r>
            <a:endParaRPr lang="es-ES" sz="2000" dirty="0">
              <a:cs typeface="Garamond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lang="es-ES" sz="2000" dirty="0">
              <a:cs typeface="Times New Roman"/>
            </a:endParaRPr>
          </a:p>
          <a:p>
            <a:pPr marL="469900" lvl="1">
              <a:tabLst>
                <a:tab pos="354965" algn="l"/>
                <a:tab pos="355600" algn="l"/>
              </a:tabLst>
            </a:pPr>
            <a:r>
              <a:rPr lang="es-ES" sz="2000" b="1" spc="-5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Ordenación del </a:t>
            </a:r>
            <a:r>
              <a:rPr lang="es-ES" sz="2000" b="1" spc="-15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Territorio</a:t>
            </a:r>
            <a:r>
              <a:rPr lang="es-ES" sz="2000" b="1" spc="-25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 </a:t>
            </a:r>
            <a:r>
              <a:rPr lang="es-ES" sz="2000" spc="-5" dirty="0">
                <a:cs typeface="Garamond"/>
              </a:rPr>
              <a:t>(3º curso)</a:t>
            </a:r>
            <a:endParaRPr lang="es-ES" sz="2000" dirty="0">
              <a:cs typeface="Garamond"/>
            </a:endParaRPr>
          </a:p>
          <a:p>
            <a:pPr marL="469900" lvl="1">
              <a:spcBef>
                <a:spcPts val="1200"/>
              </a:spcBef>
              <a:tabLst>
                <a:tab pos="354965" algn="l"/>
                <a:tab pos="355600" algn="l"/>
              </a:tabLst>
            </a:pPr>
            <a:r>
              <a:rPr lang="es-ES" sz="2000" b="1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Gestión </a:t>
            </a:r>
            <a:r>
              <a:rPr lang="es-ES" sz="2000" b="1" spc="-5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del Medio Ambiente Urbano</a:t>
            </a:r>
            <a:r>
              <a:rPr lang="es-ES" sz="2000" b="1" spc="-55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 </a:t>
            </a:r>
            <a:r>
              <a:rPr lang="es-ES" sz="2000" spc="-5" dirty="0">
                <a:cs typeface="Garamond"/>
              </a:rPr>
              <a:t>(4º curso)</a:t>
            </a:r>
            <a:endParaRPr lang="es-ES" sz="2000" dirty="0"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s-ES" sz="2000" b="1" dirty="0">
              <a:solidFill>
                <a:srgbClr val="595958"/>
              </a:solidFill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s-ES" sz="2000" b="1" dirty="0">
              <a:solidFill>
                <a:srgbClr val="595958"/>
              </a:solidFill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ES" sz="2000" b="1" dirty="0">
                <a:solidFill>
                  <a:srgbClr val="595958"/>
                </a:solidFill>
                <a:cs typeface="Garamond"/>
              </a:rPr>
              <a:t>PROFESORES DEL </a:t>
            </a:r>
            <a:r>
              <a:rPr sz="2000" b="1" dirty="0">
                <a:solidFill>
                  <a:srgbClr val="595958"/>
                </a:solidFill>
                <a:cs typeface="Garamond"/>
              </a:rPr>
              <a:t>ÁREA </a:t>
            </a:r>
            <a:r>
              <a:rPr sz="2000" b="1" spc="-5" dirty="0">
                <a:solidFill>
                  <a:srgbClr val="595958"/>
                </a:solidFill>
                <a:cs typeface="Garamond"/>
              </a:rPr>
              <a:t>DE </a:t>
            </a:r>
            <a:r>
              <a:rPr sz="2000" b="1" dirty="0">
                <a:solidFill>
                  <a:srgbClr val="595958"/>
                </a:solidFill>
                <a:cs typeface="Garamond"/>
              </a:rPr>
              <a:t>GEOGRAFÍA</a:t>
            </a:r>
            <a:r>
              <a:rPr sz="2000" b="1" spc="-65" dirty="0">
                <a:solidFill>
                  <a:srgbClr val="595958"/>
                </a:solidFill>
                <a:cs typeface="Garamond"/>
              </a:rPr>
              <a:t> </a:t>
            </a:r>
            <a:r>
              <a:rPr sz="2000" b="1" spc="-10" dirty="0">
                <a:solidFill>
                  <a:srgbClr val="595958"/>
                </a:solidFill>
                <a:cs typeface="Garamond"/>
              </a:rPr>
              <a:t>HUMANA</a:t>
            </a:r>
            <a:endParaRPr sz="2000" dirty="0">
              <a:cs typeface="Garamond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000" dirty="0">
              <a:cs typeface="Times New Roman"/>
            </a:endParaRPr>
          </a:p>
          <a:p>
            <a:pPr marL="469900" lvl="1">
              <a:tabLst>
                <a:tab pos="354965" algn="l"/>
                <a:tab pos="355600" algn="l"/>
              </a:tabLst>
            </a:pPr>
            <a:r>
              <a:rPr sz="2000" b="1" spc="-15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Feria </a:t>
            </a:r>
            <a:r>
              <a:rPr sz="2000" b="1" spc="-25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Toribio, </a:t>
            </a:r>
            <a:r>
              <a:rPr sz="2000" b="1" spc="-20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José</a:t>
            </a:r>
            <a:r>
              <a:rPr sz="2000" b="1" spc="-25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 </a:t>
            </a:r>
            <a:r>
              <a:rPr sz="2000" b="1" spc="-5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María</a:t>
            </a:r>
            <a:endParaRPr sz="2000" b="1" dirty="0">
              <a:solidFill>
                <a:schemeClr val="accent3">
                  <a:lumMod val="75000"/>
                </a:schemeClr>
              </a:solidFill>
              <a:cs typeface="Garamond"/>
            </a:endParaRPr>
          </a:p>
          <a:p>
            <a:pPr marL="469900" lvl="1">
              <a:spcBef>
                <a:spcPts val="1195"/>
              </a:spcBef>
              <a:tabLst>
                <a:tab pos="354965" algn="l"/>
                <a:tab pos="355600" algn="l"/>
              </a:tabLst>
            </a:pPr>
            <a:r>
              <a:rPr sz="2000" b="1" spc="-10" dirty="0" err="1">
                <a:solidFill>
                  <a:schemeClr val="accent3">
                    <a:lumMod val="75000"/>
                  </a:schemeClr>
                </a:solidFill>
                <a:cs typeface="Garamond"/>
              </a:rPr>
              <a:t>Paneque</a:t>
            </a:r>
            <a:r>
              <a:rPr sz="2000" b="1" spc="-10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 </a:t>
            </a:r>
            <a:r>
              <a:rPr sz="2000" b="1" spc="-5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Salgado,</a:t>
            </a:r>
            <a:r>
              <a:rPr sz="2000" b="1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 </a:t>
            </a:r>
            <a:r>
              <a:rPr sz="2000" b="1" spc="-5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Pilar</a:t>
            </a:r>
            <a:endParaRPr lang="es-ES" sz="2000" b="1" spc="-5" dirty="0">
              <a:solidFill>
                <a:schemeClr val="accent3">
                  <a:lumMod val="75000"/>
                </a:schemeClr>
              </a:solidFill>
              <a:cs typeface="Garamond"/>
            </a:endParaRPr>
          </a:p>
          <a:p>
            <a:pPr marL="469900" lvl="1">
              <a:spcBef>
                <a:spcPts val="1200"/>
              </a:spcBef>
              <a:tabLst>
                <a:tab pos="354965" algn="l"/>
                <a:tab pos="355600" algn="l"/>
              </a:tabLst>
            </a:pPr>
            <a:r>
              <a:rPr lang="es-ES" sz="2000" b="1" spc="-15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Vahí Serrano, Amalia</a:t>
            </a:r>
          </a:p>
          <a:p>
            <a:pPr marL="469900" lvl="1">
              <a:spcBef>
                <a:spcPts val="1195"/>
              </a:spcBef>
              <a:tabLst>
                <a:tab pos="354965" algn="l"/>
                <a:tab pos="355600" algn="l"/>
              </a:tabLst>
            </a:pPr>
            <a:r>
              <a:rPr lang="es-ES" sz="2000" spc="-15" dirty="0">
                <a:cs typeface="Garamond"/>
              </a:rPr>
              <a:t>Oliveira </a:t>
            </a:r>
            <a:r>
              <a:rPr lang="es-ES" sz="2000" spc="-5" dirty="0" err="1">
                <a:cs typeface="Garamond"/>
              </a:rPr>
              <a:t>Neves</a:t>
            </a:r>
            <a:r>
              <a:rPr lang="es-ES" sz="2000" spc="-5" dirty="0">
                <a:cs typeface="Garamond"/>
              </a:rPr>
              <a:t>,</a:t>
            </a:r>
            <a:r>
              <a:rPr lang="es-ES" sz="2000" spc="10" dirty="0">
                <a:cs typeface="Garamond"/>
              </a:rPr>
              <a:t> </a:t>
            </a:r>
            <a:r>
              <a:rPr lang="es-ES" sz="2000" spc="-10" dirty="0" err="1">
                <a:cs typeface="Garamond"/>
              </a:rPr>
              <a:t>Gwendoline</a:t>
            </a:r>
            <a:endParaRPr lang="es-ES" sz="2000" spc="-10" dirty="0">
              <a:cs typeface="Garamond"/>
            </a:endParaRPr>
          </a:p>
          <a:p>
            <a:pPr marL="469900" lvl="1">
              <a:spcBef>
                <a:spcPts val="1195"/>
              </a:spcBef>
              <a:tabLst>
                <a:tab pos="354965" algn="l"/>
                <a:tab pos="355600" algn="l"/>
              </a:tabLst>
            </a:pPr>
            <a:r>
              <a:rPr lang="es-ES" sz="2000" b="1" spc="-15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Santiago Ramos, Jesús</a:t>
            </a:r>
          </a:p>
          <a:p>
            <a:pPr marL="469900" lvl="1">
              <a:spcBef>
                <a:spcPts val="1200"/>
              </a:spcBef>
              <a:tabLst>
                <a:tab pos="354965" algn="l"/>
                <a:tab pos="355600" algn="l"/>
              </a:tabLst>
            </a:pPr>
            <a:r>
              <a:rPr sz="2000" spc="-5" dirty="0">
                <a:cs typeface="Garamond"/>
              </a:rPr>
              <a:t>Rodríguez Díaz,</a:t>
            </a:r>
            <a:r>
              <a:rPr sz="2000" spc="-10" dirty="0">
                <a:cs typeface="Garamond"/>
              </a:rPr>
              <a:t> Virginia</a:t>
            </a:r>
            <a:endParaRPr lang="es-ES" sz="2000" spc="-10" dirty="0">
              <a:cs typeface="Garamond"/>
            </a:endParaRPr>
          </a:p>
          <a:p>
            <a:pPr marL="469900" lvl="1">
              <a:spcBef>
                <a:spcPts val="1200"/>
              </a:spcBef>
              <a:tabLst>
                <a:tab pos="354965" algn="l"/>
                <a:tab pos="355600" algn="l"/>
              </a:tabLst>
            </a:pPr>
            <a:r>
              <a:rPr lang="es-ES" sz="2000" spc="-10" dirty="0">
                <a:cs typeface="Garamond"/>
              </a:rPr>
              <a:t>Iglesias Pascual, Ricardo</a:t>
            </a: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595958"/>
              </a:buClr>
              <a:buFont typeface="Wingdings"/>
              <a:buChar char=""/>
            </a:pPr>
            <a:endParaRPr sz="2000" dirty="0"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5400" y="23812"/>
            <a:ext cx="1743075" cy="6819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38400" y="304800"/>
            <a:ext cx="6400800" cy="58605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595958"/>
                </a:solidFill>
                <a:cs typeface="Garamond"/>
              </a:rPr>
              <a:t>LÍNEAS </a:t>
            </a:r>
            <a:r>
              <a:rPr sz="2000" b="1" spc="-5" dirty="0">
                <a:solidFill>
                  <a:srgbClr val="595958"/>
                </a:solidFill>
                <a:cs typeface="Garamond"/>
              </a:rPr>
              <a:t>DE</a:t>
            </a:r>
            <a:r>
              <a:rPr sz="2000" b="1" spc="-30" dirty="0">
                <a:solidFill>
                  <a:srgbClr val="595958"/>
                </a:solidFill>
                <a:cs typeface="Garamond"/>
              </a:rPr>
              <a:t> </a:t>
            </a:r>
            <a:r>
              <a:rPr sz="2000" b="1" spc="-5" dirty="0">
                <a:solidFill>
                  <a:srgbClr val="595958"/>
                </a:solidFill>
                <a:cs typeface="Garamond"/>
              </a:rPr>
              <a:t>INVESTIGACIÓN</a:t>
            </a:r>
            <a:endParaRPr sz="2000" dirty="0">
              <a:cs typeface="Garamond"/>
            </a:endParaRPr>
          </a:p>
          <a:p>
            <a:pPr marL="356235" indent="-342900">
              <a:lnSpc>
                <a:spcPct val="100000"/>
              </a:lnSpc>
              <a:buFont typeface="Wingdings"/>
              <a:buChar char=""/>
              <a:tabLst>
                <a:tab pos="355600" algn="l"/>
                <a:tab pos="356870" algn="l"/>
              </a:tabLst>
            </a:pPr>
            <a:endParaRPr lang="es-ES" sz="2000" b="1" spc="-5" dirty="0">
              <a:solidFill>
                <a:srgbClr val="595958"/>
              </a:solidFill>
              <a:cs typeface="Garamond"/>
            </a:endParaRPr>
          </a:p>
          <a:p>
            <a:pPr marL="13335">
              <a:lnSpc>
                <a:spcPct val="100000"/>
              </a:lnSpc>
              <a:tabLst>
                <a:tab pos="355600" algn="l"/>
                <a:tab pos="356870" algn="l"/>
              </a:tabLst>
            </a:pPr>
            <a:r>
              <a:rPr lang="es-ES" sz="2000" spc="-5" dirty="0">
                <a:cs typeface="Garamond"/>
              </a:rPr>
              <a:t>El alumno puede abordar un </a:t>
            </a:r>
            <a:r>
              <a:rPr lang="es-ES" sz="2000" b="1" i="1" spc="-5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caso de estudio o problemática de su interés</a:t>
            </a:r>
            <a:r>
              <a:rPr lang="es-ES" sz="2000" spc="-5" dirty="0">
                <a:cs typeface="Garamond"/>
              </a:rPr>
              <a:t> dentro de una de las siguientes líneas de trabajo:</a:t>
            </a:r>
          </a:p>
          <a:p>
            <a:pPr marL="470535" indent="-457200">
              <a:lnSpc>
                <a:spcPct val="100000"/>
              </a:lnSpc>
              <a:spcBef>
                <a:spcPts val="600"/>
              </a:spcBef>
              <a:buFont typeface="+mj-lt"/>
              <a:buAutoNum type="alphaLcParenR"/>
              <a:tabLst>
                <a:tab pos="355600" algn="l"/>
                <a:tab pos="356870" algn="l"/>
              </a:tabLst>
            </a:pPr>
            <a:r>
              <a:rPr lang="es-ES" sz="2000" b="1" spc="-5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Ordenación y gestión del patrimonio territorial, los recursos naturales y el paisaje</a:t>
            </a:r>
          </a:p>
          <a:p>
            <a:pPr marL="470535" indent="-457200">
              <a:lnSpc>
                <a:spcPct val="100000"/>
              </a:lnSpc>
              <a:spcBef>
                <a:spcPts val="600"/>
              </a:spcBef>
              <a:buFont typeface="+mj-lt"/>
              <a:buAutoNum type="alphaLcParenR"/>
              <a:tabLst>
                <a:tab pos="355600" algn="l"/>
                <a:tab pos="356870" algn="l"/>
              </a:tabLst>
            </a:pPr>
            <a:r>
              <a:rPr lang="es-ES" sz="2000" b="1" spc="-5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Gestión del medio ambiente urbano </a:t>
            </a:r>
          </a:p>
          <a:p>
            <a:pPr marL="470535" indent="-457200">
              <a:lnSpc>
                <a:spcPct val="100000"/>
              </a:lnSpc>
              <a:spcBef>
                <a:spcPts val="600"/>
              </a:spcBef>
              <a:buFont typeface="+mj-lt"/>
              <a:buAutoNum type="alphaLcParenR"/>
              <a:tabLst>
                <a:tab pos="355600" algn="l"/>
                <a:tab pos="356870" algn="l"/>
              </a:tabLst>
            </a:pPr>
            <a:r>
              <a:rPr lang="es-ES" sz="2000" b="1" spc="-5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Análisis, planificación y gestión de infraestructuras verdes urbanas y metropolitanas</a:t>
            </a:r>
          </a:p>
          <a:p>
            <a:pPr marL="470535" indent="-457200">
              <a:spcBef>
                <a:spcPts val="600"/>
              </a:spcBef>
              <a:buFont typeface="+mj-lt"/>
              <a:buAutoNum type="alphaLcParenR"/>
              <a:tabLst>
                <a:tab pos="355600" algn="l"/>
                <a:tab pos="356870" algn="l"/>
              </a:tabLst>
            </a:pPr>
            <a:r>
              <a:rPr lang="es-ES" sz="2000" b="1" spc="-5" dirty="0">
                <a:solidFill>
                  <a:schemeClr val="accent3">
                    <a:lumMod val="75000"/>
                  </a:schemeClr>
                </a:solidFill>
              </a:rPr>
              <a:t>Gestión y política del agua y el territorio</a:t>
            </a:r>
          </a:p>
          <a:p>
            <a:pPr marL="13335">
              <a:spcBef>
                <a:spcPts val="600"/>
              </a:spcBef>
              <a:tabLst>
                <a:tab pos="355600" algn="l"/>
                <a:tab pos="356870" algn="l"/>
              </a:tabLst>
            </a:pPr>
            <a:endParaRPr lang="es-ES" sz="2000" spc="-5" dirty="0"/>
          </a:p>
          <a:p>
            <a:pPr marL="356235" indent="-342900">
              <a:spcBef>
                <a:spcPts val="600"/>
              </a:spcBef>
              <a:buFont typeface="Wingdings" panose="05000000000000000000" pitchFamily="2" charset="2"/>
              <a:buChar char="à"/>
              <a:tabLst>
                <a:tab pos="355600" algn="l"/>
                <a:tab pos="356870" algn="l"/>
              </a:tabLst>
            </a:pPr>
            <a:r>
              <a:rPr lang="es-ES" sz="2000" i="1" spc="-5" dirty="0"/>
              <a:t>El tutor guiará al alumno en el proceso de definición de la problemática y el ámbito de estudio, a fin de garantizar la relevancia, el interés y la viabilidad del trabajo.</a:t>
            </a:r>
          </a:p>
          <a:p>
            <a:pPr marL="356235" indent="-342900">
              <a:spcBef>
                <a:spcPts val="600"/>
              </a:spcBef>
              <a:buFont typeface="Wingdings" panose="05000000000000000000" pitchFamily="2" charset="2"/>
              <a:buChar char="à"/>
              <a:tabLst>
                <a:tab pos="355600" algn="l"/>
                <a:tab pos="356870" algn="l"/>
              </a:tabLst>
            </a:pPr>
            <a:endParaRPr lang="es-ES" sz="2000" spc="-5" dirty="0"/>
          </a:p>
          <a:p>
            <a:pPr marL="13335">
              <a:spcBef>
                <a:spcPts val="600"/>
              </a:spcBef>
              <a:tabLst>
                <a:tab pos="355600" algn="l"/>
                <a:tab pos="356870" algn="l"/>
              </a:tabLst>
            </a:pPr>
            <a:endParaRPr lang="es-ES" sz="2000" spc="-5" dirty="0"/>
          </a:p>
        </p:txBody>
      </p:sp>
      <p:sp>
        <p:nvSpPr>
          <p:cNvPr id="3" name="object 3"/>
          <p:cNvSpPr/>
          <p:nvPr/>
        </p:nvSpPr>
        <p:spPr>
          <a:xfrm>
            <a:off x="101600" y="119062"/>
            <a:ext cx="2022614" cy="66308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38400" y="304800"/>
            <a:ext cx="6477000" cy="45525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595958"/>
                </a:solidFill>
                <a:cs typeface="Garamond"/>
              </a:rPr>
              <a:t>LÍNEAS </a:t>
            </a:r>
            <a:r>
              <a:rPr sz="2000" b="1" spc="-5" dirty="0">
                <a:solidFill>
                  <a:srgbClr val="595958"/>
                </a:solidFill>
                <a:cs typeface="Garamond"/>
              </a:rPr>
              <a:t>DE</a:t>
            </a:r>
            <a:r>
              <a:rPr sz="2000" b="1" spc="-30" dirty="0">
                <a:solidFill>
                  <a:srgbClr val="595958"/>
                </a:solidFill>
                <a:cs typeface="Garamond"/>
              </a:rPr>
              <a:t> </a:t>
            </a:r>
            <a:r>
              <a:rPr sz="2000" b="1" spc="-5" dirty="0">
                <a:solidFill>
                  <a:srgbClr val="595958"/>
                </a:solidFill>
                <a:cs typeface="Garamond"/>
              </a:rPr>
              <a:t>INVESTIGACIÓN</a:t>
            </a:r>
            <a:endParaRPr sz="2000" dirty="0">
              <a:cs typeface="Garamond"/>
            </a:endParaRPr>
          </a:p>
          <a:p>
            <a:pPr marL="356235" indent="-342900">
              <a:lnSpc>
                <a:spcPct val="100000"/>
              </a:lnSpc>
              <a:buFont typeface="Wingdings"/>
              <a:buChar char=""/>
              <a:tabLst>
                <a:tab pos="355600" algn="l"/>
                <a:tab pos="356870" algn="l"/>
              </a:tabLst>
            </a:pPr>
            <a:endParaRPr lang="es-ES" sz="2000" b="1" spc="-5" dirty="0">
              <a:solidFill>
                <a:srgbClr val="595958"/>
              </a:solidFill>
              <a:latin typeface="Garamond"/>
              <a:cs typeface="Garamond"/>
            </a:endParaRPr>
          </a:p>
          <a:p>
            <a:pPr marL="470535" indent="-457200">
              <a:lnSpc>
                <a:spcPct val="100000"/>
              </a:lnSpc>
              <a:spcBef>
                <a:spcPts val="600"/>
              </a:spcBef>
              <a:buFont typeface="+mj-lt"/>
              <a:buAutoNum type="alphaLcParenR"/>
              <a:tabLst>
                <a:tab pos="355600" algn="l"/>
                <a:tab pos="356870" algn="l"/>
              </a:tabLst>
            </a:pPr>
            <a:r>
              <a:rPr lang="es-ES" sz="2000" b="1" spc="-5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Ordenación y gestión del patrimonio territorial, los recursos naturales y el paisaje</a:t>
            </a:r>
          </a:p>
          <a:p>
            <a:pPr marL="470535" lvl="1">
              <a:spcBef>
                <a:spcPts val="600"/>
              </a:spcBef>
              <a:tabLst>
                <a:tab pos="355600" algn="l"/>
                <a:tab pos="356870" algn="l"/>
              </a:tabLst>
            </a:pPr>
            <a:r>
              <a:rPr lang="es-ES" sz="2000" dirty="0">
                <a:cs typeface="Garamond"/>
              </a:rPr>
              <a:t>Algunos ejemplos: </a:t>
            </a:r>
          </a:p>
          <a:p>
            <a:pPr marL="812800" lvl="1" indent="-3429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s-ES" sz="2000" dirty="0">
                <a:cs typeface="Garamond"/>
              </a:rPr>
              <a:t>diseño y gestión de un </a:t>
            </a:r>
            <a:r>
              <a:rPr lang="es-ES" sz="2000" b="1" i="1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itinerario paisajístico</a:t>
            </a:r>
            <a:r>
              <a:rPr lang="es-ES" sz="2000" dirty="0">
                <a:cs typeface="Garamond"/>
              </a:rPr>
              <a:t>; </a:t>
            </a:r>
          </a:p>
          <a:p>
            <a:pPr marL="812800" lvl="1" indent="-3429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s-ES" sz="2000" dirty="0">
                <a:cs typeface="Garamond"/>
              </a:rPr>
              <a:t>reconocimiento y valoración del </a:t>
            </a:r>
            <a:r>
              <a:rPr lang="es-ES" sz="2000" b="1" i="1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patrimonio territorial (natural y cultural)</a:t>
            </a:r>
            <a:r>
              <a:rPr lang="es-ES" sz="2000" dirty="0">
                <a:cs typeface="Garamond"/>
              </a:rPr>
              <a:t> de un ámbito y elaboración de propuestas para su protección y gestión; </a:t>
            </a:r>
          </a:p>
          <a:p>
            <a:pPr marL="812800" lvl="1" indent="-3429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s-ES" sz="2000" dirty="0">
                <a:cs typeface="Garamond"/>
              </a:rPr>
              <a:t>establecimiento de criterios de ordenación para potenciar el </a:t>
            </a:r>
            <a:r>
              <a:rPr lang="es-ES" sz="2000" b="1" i="1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desarrollo territorial sostenible </a:t>
            </a:r>
            <a:r>
              <a:rPr lang="es-ES" sz="2000" dirty="0">
                <a:cs typeface="Garamond"/>
              </a:rPr>
              <a:t>en un ámbito urbano, rural o natural.</a:t>
            </a:r>
          </a:p>
          <a:p>
            <a:pPr marL="354965" indent="-342265">
              <a:lnSpc>
                <a:spcPct val="100000"/>
              </a:lnSpc>
              <a:spcBef>
                <a:spcPts val="1200"/>
              </a:spcBef>
              <a:buFont typeface="Wingdings"/>
              <a:buChar char=""/>
              <a:tabLst>
                <a:tab pos="354965" algn="l"/>
                <a:tab pos="355600" algn="l"/>
              </a:tabLst>
            </a:pPr>
            <a:endParaRPr sz="2000" dirty="0">
              <a:latin typeface="Garamond"/>
              <a:cs typeface="Garamon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1600" y="119062"/>
            <a:ext cx="2022614" cy="66308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80881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38400" y="304800"/>
            <a:ext cx="6400800" cy="62452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595958"/>
                </a:solidFill>
                <a:cs typeface="Garamond"/>
              </a:rPr>
              <a:t>LÍNEAS </a:t>
            </a:r>
            <a:r>
              <a:rPr sz="2000" b="1" spc="-5" dirty="0">
                <a:solidFill>
                  <a:srgbClr val="595958"/>
                </a:solidFill>
                <a:cs typeface="Garamond"/>
              </a:rPr>
              <a:t>DE</a:t>
            </a:r>
            <a:r>
              <a:rPr sz="2000" b="1" spc="-30" dirty="0">
                <a:solidFill>
                  <a:srgbClr val="595958"/>
                </a:solidFill>
                <a:cs typeface="Garamond"/>
              </a:rPr>
              <a:t> </a:t>
            </a:r>
            <a:r>
              <a:rPr sz="2000" b="1" spc="-5" dirty="0">
                <a:solidFill>
                  <a:srgbClr val="595958"/>
                </a:solidFill>
                <a:cs typeface="Garamond"/>
              </a:rPr>
              <a:t>INVESTIGACIÓN</a:t>
            </a:r>
            <a:endParaRPr sz="2000" dirty="0">
              <a:cs typeface="Garamond"/>
            </a:endParaRPr>
          </a:p>
          <a:p>
            <a:pPr marL="356235" indent="-342900">
              <a:lnSpc>
                <a:spcPct val="100000"/>
              </a:lnSpc>
              <a:buFont typeface="Wingdings"/>
              <a:buChar char=""/>
              <a:tabLst>
                <a:tab pos="355600" algn="l"/>
                <a:tab pos="356870" algn="l"/>
              </a:tabLst>
            </a:pPr>
            <a:endParaRPr lang="es-ES" sz="2000" b="1" spc="-5" dirty="0">
              <a:solidFill>
                <a:srgbClr val="595958"/>
              </a:solidFill>
              <a:cs typeface="Garamond"/>
            </a:endParaRPr>
          </a:p>
          <a:p>
            <a:pPr marL="470535" indent="-457200">
              <a:lnSpc>
                <a:spcPct val="100000"/>
              </a:lnSpc>
              <a:spcBef>
                <a:spcPts val="600"/>
              </a:spcBef>
              <a:buFont typeface="+mj-lt"/>
              <a:buAutoNum type="alphaLcParenR"/>
              <a:tabLst>
                <a:tab pos="355600" algn="l"/>
                <a:tab pos="356870" algn="l"/>
              </a:tabLst>
            </a:pPr>
            <a:r>
              <a:rPr lang="es-ES" sz="2000" spc="-5" dirty="0">
                <a:solidFill>
                  <a:schemeClr val="bg1">
                    <a:lumMod val="65000"/>
                  </a:schemeClr>
                </a:solidFill>
                <a:cs typeface="Garamond"/>
              </a:rPr>
              <a:t>Ordenación y gestión del patrimonio territorial, los recursos naturales y el paisaje</a:t>
            </a:r>
          </a:p>
          <a:p>
            <a:pPr marL="470535" indent="-457200">
              <a:lnSpc>
                <a:spcPct val="100000"/>
              </a:lnSpc>
              <a:spcBef>
                <a:spcPts val="600"/>
              </a:spcBef>
              <a:buFont typeface="+mj-lt"/>
              <a:buAutoNum type="alphaLcParenR"/>
              <a:tabLst>
                <a:tab pos="355600" algn="l"/>
                <a:tab pos="356870" algn="l"/>
              </a:tabLst>
            </a:pPr>
            <a:r>
              <a:rPr lang="es-ES" sz="2000" b="1" spc="-5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Gestión del medio ambiente urbano</a:t>
            </a:r>
          </a:p>
          <a:p>
            <a:pPr marL="470535" lvl="1">
              <a:spcBef>
                <a:spcPts val="600"/>
              </a:spcBef>
              <a:tabLst>
                <a:tab pos="355600" algn="l"/>
                <a:tab pos="356870" algn="l"/>
              </a:tabLst>
            </a:pPr>
            <a:r>
              <a:rPr lang="es-ES" sz="2000" dirty="0">
                <a:cs typeface="Garamond"/>
              </a:rPr>
              <a:t>Algunos ejemplos : </a:t>
            </a:r>
          </a:p>
          <a:p>
            <a:pPr marL="812800" lvl="1" indent="-3429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s-ES" sz="2000" dirty="0">
                <a:cs typeface="Garamond"/>
              </a:rPr>
              <a:t>análisis de la </a:t>
            </a:r>
            <a:r>
              <a:rPr lang="es-ES" sz="2000" b="1" i="1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movilidad a escala urbana o metropolitana</a:t>
            </a:r>
            <a:r>
              <a:rPr lang="es-ES" sz="2000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 </a:t>
            </a:r>
            <a:r>
              <a:rPr lang="es-ES" sz="2000" dirty="0">
                <a:cs typeface="Garamond"/>
              </a:rPr>
              <a:t>y realización de propuestas de mejora (p. ej. transporte público, carril bici, etc.); </a:t>
            </a:r>
          </a:p>
          <a:p>
            <a:pPr marL="812800" lvl="1" indent="-3429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s-ES" sz="2000" b="1" i="1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diagnóstico socioambiental </a:t>
            </a:r>
            <a:r>
              <a:rPr lang="es-ES" sz="2000" dirty="0">
                <a:cs typeface="Garamond"/>
              </a:rPr>
              <a:t>de un espacio urbano (p. ej. una zona verde degradada, un entorno fluvial, etc.) y desarrollo de propuestas de intervención y mejora;</a:t>
            </a:r>
          </a:p>
          <a:p>
            <a:pPr marL="812800" lvl="1" indent="-3429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s-ES" sz="2000" dirty="0">
                <a:cs typeface="Garamond"/>
              </a:rPr>
              <a:t>análisis de procesos de </a:t>
            </a:r>
            <a:r>
              <a:rPr lang="es-ES" sz="2000" b="1" i="1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crecimiento urbano</a:t>
            </a:r>
            <a:r>
              <a:rPr lang="es-ES" sz="2000" dirty="0">
                <a:cs typeface="Garamond"/>
              </a:rPr>
              <a:t> y su impacto (p.ej. en un ámbito litoral sensible); </a:t>
            </a:r>
          </a:p>
          <a:p>
            <a:pPr marL="812800" lvl="1" indent="-3429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s-ES" sz="2000" dirty="0">
                <a:cs typeface="Garamond"/>
              </a:rPr>
              <a:t>desarrollo de propuestas de </a:t>
            </a:r>
            <a:r>
              <a:rPr lang="es-ES" sz="2000" b="1" i="1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educación ambiental </a:t>
            </a:r>
            <a:r>
              <a:rPr lang="es-ES" sz="2000" dirty="0">
                <a:cs typeface="Garamond"/>
              </a:rPr>
              <a:t>vinculadas al medio ambiente urbano (p. ej. gestión del agua, residuos, biodiversidad urbana, etc.).</a:t>
            </a:r>
          </a:p>
          <a:p>
            <a:pPr marL="354965" indent="-342265">
              <a:lnSpc>
                <a:spcPct val="100000"/>
              </a:lnSpc>
              <a:spcBef>
                <a:spcPts val="1200"/>
              </a:spcBef>
              <a:buFont typeface="Wingdings"/>
              <a:buChar char=""/>
              <a:tabLst>
                <a:tab pos="354965" algn="l"/>
                <a:tab pos="355600" algn="l"/>
              </a:tabLst>
            </a:pPr>
            <a:endParaRPr sz="2000" dirty="0">
              <a:latin typeface="Garamond"/>
              <a:cs typeface="Garamon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1600" y="119062"/>
            <a:ext cx="2022614" cy="66308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26855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38400" y="304800"/>
            <a:ext cx="6400800" cy="62452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595958"/>
                </a:solidFill>
                <a:cs typeface="Garamond"/>
              </a:rPr>
              <a:t>LÍNEAS </a:t>
            </a:r>
            <a:r>
              <a:rPr sz="2000" b="1" spc="-5" dirty="0">
                <a:solidFill>
                  <a:srgbClr val="595958"/>
                </a:solidFill>
                <a:cs typeface="Garamond"/>
              </a:rPr>
              <a:t>DE</a:t>
            </a:r>
            <a:r>
              <a:rPr sz="2000" b="1" spc="-30" dirty="0">
                <a:solidFill>
                  <a:srgbClr val="595958"/>
                </a:solidFill>
                <a:cs typeface="Garamond"/>
              </a:rPr>
              <a:t> </a:t>
            </a:r>
            <a:r>
              <a:rPr sz="2000" b="1" spc="-5" dirty="0">
                <a:solidFill>
                  <a:srgbClr val="595958"/>
                </a:solidFill>
                <a:cs typeface="Garamond"/>
              </a:rPr>
              <a:t>INVESTIGACIÓN</a:t>
            </a:r>
            <a:endParaRPr sz="2000" dirty="0">
              <a:cs typeface="Garamond"/>
            </a:endParaRPr>
          </a:p>
          <a:p>
            <a:pPr marL="356235" indent="-342900">
              <a:lnSpc>
                <a:spcPct val="100000"/>
              </a:lnSpc>
              <a:buFont typeface="Wingdings"/>
              <a:buChar char=""/>
              <a:tabLst>
                <a:tab pos="355600" algn="l"/>
                <a:tab pos="356870" algn="l"/>
              </a:tabLst>
            </a:pPr>
            <a:endParaRPr lang="es-ES" sz="2000" spc="-5" dirty="0">
              <a:cs typeface="Garamond"/>
            </a:endParaRPr>
          </a:p>
          <a:p>
            <a:pPr marL="470535" indent="-457200">
              <a:lnSpc>
                <a:spcPct val="100000"/>
              </a:lnSpc>
              <a:spcBef>
                <a:spcPts val="600"/>
              </a:spcBef>
              <a:buFont typeface="+mj-lt"/>
              <a:buAutoNum type="alphaLcParenR"/>
              <a:tabLst>
                <a:tab pos="355600" algn="l"/>
                <a:tab pos="356870" algn="l"/>
              </a:tabLst>
            </a:pPr>
            <a:r>
              <a:rPr lang="es-ES" sz="2000" spc="-5" dirty="0">
                <a:solidFill>
                  <a:schemeClr val="bg1">
                    <a:lumMod val="65000"/>
                  </a:schemeClr>
                </a:solidFill>
                <a:cs typeface="Garamond"/>
              </a:rPr>
              <a:t>Ordenación y gestión del patrimonio territorial, los recursos naturales y el paisaje.</a:t>
            </a:r>
          </a:p>
          <a:p>
            <a:pPr marL="470535" indent="-457200">
              <a:lnSpc>
                <a:spcPct val="100000"/>
              </a:lnSpc>
              <a:spcBef>
                <a:spcPts val="600"/>
              </a:spcBef>
              <a:buFont typeface="+mj-lt"/>
              <a:buAutoNum type="alphaLcParenR"/>
              <a:tabLst>
                <a:tab pos="355600" algn="l"/>
                <a:tab pos="356870" algn="l"/>
              </a:tabLst>
            </a:pPr>
            <a:r>
              <a:rPr lang="es-ES" sz="2000" spc="-5" dirty="0">
                <a:solidFill>
                  <a:schemeClr val="bg1">
                    <a:lumMod val="65000"/>
                  </a:schemeClr>
                </a:solidFill>
                <a:cs typeface="Garamond"/>
              </a:rPr>
              <a:t>Gestión del medio ambiente urbano.</a:t>
            </a:r>
          </a:p>
          <a:p>
            <a:pPr marL="470535" indent="-457200">
              <a:lnSpc>
                <a:spcPct val="100000"/>
              </a:lnSpc>
              <a:spcBef>
                <a:spcPts val="600"/>
              </a:spcBef>
              <a:buFont typeface="+mj-lt"/>
              <a:buAutoNum type="alphaLcParenR"/>
              <a:tabLst>
                <a:tab pos="355600" algn="l"/>
                <a:tab pos="356870" algn="l"/>
              </a:tabLst>
            </a:pPr>
            <a:r>
              <a:rPr lang="es-ES" sz="2000" b="1" spc="-5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Análisis, planificación y gestión de infraestructuras verdes urbanas y metropolitanas</a:t>
            </a:r>
            <a:r>
              <a:rPr lang="es-ES" sz="2000" spc="-5" dirty="0">
                <a:cs typeface="Garamond"/>
              </a:rPr>
              <a:t>. </a:t>
            </a:r>
          </a:p>
          <a:p>
            <a:pPr marL="470535" lvl="1">
              <a:spcBef>
                <a:spcPts val="600"/>
              </a:spcBef>
              <a:tabLst>
                <a:tab pos="355600" algn="l"/>
                <a:tab pos="356870" algn="l"/>
              </a:tabLst>
            </a:pPr>
            <a:r>
              <a:rPr lang="es-ES" sz="2000" dirty="0">
                <a:cs typeface="Garamond"/>
              </a:rPr>
              <a:t>Algunos ejemplos: </a:t>
            </a:r>
          </a:p>
          <a:p>
            <a:pPr marL="812800" lvl="1" indent="-3429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s-ES" sz="2000" dirty="0"/>
              <a:t>reconocimiento y análisis de los </a:t>
            </a:r>
            <a:r>
              <a:rPr lang="es-ES" sz="2000" b="1" i="1" dirty="0">
                <a:solidFill>
                  <a:schemeClr val="accent3">
                    <a:lumMod val="75000"/>
                  </a:schemeClr>
                </a:solidFill>
              </a:rPr>
              <a:t>servicios ecosistémicos</a:t>
            </a:r>
            <a:r>
              <a:rPr lang="es-ES" sz="2000" dirty="0"/>
              <a:t> aportados por el </a:t>
            </a:r>
            <a:r>
              <a:rPr lang="es-ES" sz="2000" b="1" i="1" dirty="0">
                <a:solidFill>
                  <a:schemeClr val="accent3">
                    <a:lumMod val="75000"/>
                  </a:schemeClr>
                </a:solidFill>
              </a:rPr>
              <a:t>espacio libre </a:t>
            </a:r>
            <a:r>
              <a:rPr lang="es-ES" sz="2000" dirty="0"/>
              <a:t>en entornos urbanos y metropolitanos; </a:t>
            </a:r>
          </a:p>
          <a:p>
            <a:pPr marL="812800" lvl="1" indent="-3429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s-ES" sz="2000" dirty="0"/>
              <a:t>evaluación y diagnóstico de la funcionalidad ambiental de </a:t>
            </a:r>
            <a:r>
              <a:rPr lang="es-ES" sz="2000" b="1" i="1" dirty="0">
                <a:solidFill>
                  <a:schemeClr val="accent3">
                    <a:lumMod val="75000"/>
                  </a:schemeClr>
                </a:solidFill>
              </a:rPr>
              <a:t>espacios verdes urbanos </a:t>
            </a:r>
            <a:r>
              <a:rPr lang="es-ES" sz="2000" dirty="0"/>
              <a:t>y desarrollo de propuestas de mejora; </a:t>
            </a:r>
          </a:p>
          <a:p>
            <a:pPr marL="812800" lvl="1" indent="-3429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s-ES" sz="2000" dirty="0"/>
              <a:t>ordenación de </a:t>
            </a:r>
            <a:r>
              <a:rPr lang="es-ES" sz="2000" b="1" i="1" dirty="0">
                <a:solidFill>
                  <a:schemeClr val="accent3">
                    <a:lumMod val="75000"/>
                  </a:schemeClr>
                </a:solidFill>
              </a:rPr>
              <a:t>corredores verdes urbanos</a:t>
            </a:r>
            <a:r>
              <a:rPr lang="es-ES" sz="2000" dirty="0"/>
              <a:t> y periurbanos para el uso público y la mejora ambiental.</a:t>
            </a:r>
          </a:p>
          <a:p>
            <a:pPr marL="354965" indent="-342265">
              <a:lnSpc>
                <a:spcPct val="100000"/>
              </a:lnSpc>
              <a:spcBef>
                <a:spcPts val="1200"/>
              </a:spcBef>
              <a:buFont typeface="Wingdings"/>
              <a:buChar char=""/>
              <a:tabLst>
                <a:tab pos="354965" algn="l"/>
                <a:tab pos="355600" algn="l"/>
              </a:tabLst>
            </a:pPr>
            <a:endParaRPr sz="2000" dirty="0">
              <a:latin typeface="Garamond"/>
              <a:cs typeface="Garamon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1600" y="119062"/>
            <a:ext cx="2022614" cy="66308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8411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38400" y="304800"/>
            <a:ext cx="6400800" cy="60144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595958"/>
                </a:solidFill>
                <a:cs typeface="Garamond"/>
              </a:rPr>
              <a:t>LÍNEAS </a:t>
            </a:r>
            <a:r>
              <a:rPr sz="2000" b="1" spc="-5" dirty="0">
                <a:solidFill>
                  <a:srgbClr val="595958"/>
                </a:solidFill>
                <a:cs typeface="Garamond"/>
              </a:rPr>
              <a:t>DE</a:t>
            </a:r>
            <a:r>
              <a:rPr sz="2000" b="1" spc="-30" dirty="0">
                <a:solidFill>
                  <a:srgbClr val="595958"/>
                </a:solidFill>
                <a:cs typeface="Garamond"/>
              </a:rPr>
              <a:t> </a:t>
            </a:r>
            <a:r>
              <a:rPr sz="2000" b="1" spc="-5" dirty="0">
                <a:solidFill>
                  <a:srgbClr val="595958"/>
                </a:solidFill>
                <a:cs typeface="Garamond"/>
              </a:rPr>
              <a:t>INVESTIGACIÓN</a:t>
            </a:r>
            <a:endParaRPr sz="2000" dirty="0">
              <a:cs typeface="Garamond"/>
            </a:endParaRPr>
          </a:p>
          <a:p>
            <a:pPr marL="356235" indent="-342900">
              <a:lnSpc>
                <a:spcPct val="100000"/>
              </a:lnSpc>
              <a:buFont typeface="Wingdings"/>
              <a:buChar char=""/>
              <a:tabLst>
                <a:tab pos="355600" algn="l"/>
                <a:tab pos="356870" algn="l"/>
              </a:tabLst>
            </a:pPr>
            <a:endParaRPr lang="es-ES" sz="2000" spc="-5" dirty="0">
              <a:cs typeface="Garamond"/>
            </a:endParaRPr>
          </a:p>
          <a:p>
            <a:pPr marL="470535" indent="-457200">
              <a:lnSpc>
                <a:spcPct val="100000"/>
              </a:lnSpc>
              <a:spcBef>
                <a:spcPts val="600"/>
              </a:spcBef>
              <a:buFont typeface="+mj-lt"/>
              <a:buAutoNum type="alphaLcParenR" startAt="4"/>
              <a:tabLst>
                <a:tab pos="355600" algn="l"/>
                <a:tab pos="356870" algn="l"/>
              </a:tabLst>
            </a:pPr>
            <a:r>
              <a:rPr lang="es-ES" sz="2000" b="1" spc="-5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Gestión y política del agua y el territorio</a:t>
            </a:r>
            <a:r>
              <a:rPr lang="es-ES" sz="2000" spc="-5" dirty="0">
                <a:cs typeface="Garamond"/>
              </a:rPr>
              <a:t>. </a:t>
            </a:r>
          </a:p>
          <a:p>
            <a:pPr marL="470535" lvl="1">
              <a:spcBef>
                <a:spcPts val="600"/>
              </a:spcBef>
              <a:tabLst>
                <a:tab pos="355600" algn="l"/>
                <a:tab pos="356870" algn="l"/>
              </a:tabLst>
            </a:pPr>
            <a:r>
              <a:rPr lang="es-ES" sz="2000" dirty="0">
                <a:cs typeface="Garamond"/>
              </a:rPr>
              <a:t>Algunos ejemplos: </a:t>
            </a:r>
          </a:p>
          <a:p>
            <a:pPr marL="927100" lvl="1" indent="-4572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s-ES" sz="2000" dirty="0"/>
              <a:t>evaluación de la vulnerabilidad a </a:t>
            </a:r>
            <a:r>
              <a:rPr lang="es-ES" sz="2000" b="1" i="1" dirty="0">
                <a:solidFill>
                  <a:schemeClr val="accent3">
                    <a:lumMod val="75000"/>
                  </a:schemeClr>
                </a:solidFill>
              </a:rPr>
              <a:t>riesgos hídricos</a:t>
            </a:r>
            <a:r>
              <a:rPr lang="es-ES" sz="2000" dirty="0"/>
              <a:t> (inundaciones y sequías); </a:t>
            </a:r>
          </a:p>
          <a:p>
            <a:pPr marL="927100" lvl="1" indent="-4572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s-ES" sz="2000" dirty="0"/>
              <a:t>diseño de </a:t>
            </a:r>
            <a:r>
              <a:rPr lang="es-ES" sz="2000" b="1" i="1" dirty="0">
                <a:solidFill>
                  <a:schemeClr val="accent3">
                    <a:lumMod val="75000"/>
                  </a:schemeClr>
                </a:solidFill>
              </a:rPr>
              <a:t>indicadores</a:t>
            </a:r>
            <a:r>
              <a:rPr lang="es-ES" sz="2000" dirty="0"/>
              <a:t> para analizar la capacidad de adaptación de poblaciones y territorios a los efectos del </a:t>
            </a:r>
            <a:r>
              <a:rPr lang="es-ES" sz="2000" b="1" i="1" dirty="0">
                <a:solidFill>
                  <a:schemeClr val="accent3">
                    <a:lumMod val="75000"/>
                  </a:schemeClr>
                </a:solidFill>
              </a:rPr>
              <a:t>cambio climático </a:t>
            </a:r>
            <a:r>
              <a:rPr lang="es-ES" sz="2000" dirty="0"/>
              <a:t>en los recursos hídricos;</a:t>
            </a:r>
          </a:p>
          <a:p>
            <a:pPr marL="927100" lvl="1" indent="-4572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s-ES" sz="2000" dirty="0"/>
              <a:t>análisis de </a:t>
            </a:r>
            <a:r>
              <a:rPr lang="es-ES" sz="2000" b="1" i="1" dirty="0">
                <a:solidFill>
                  <a:schemeClr val="accent3">
                    <a:lumMod val="75000"/>
                  </a:schemeClr>
                </a:solidFill>
              </a:rPr>
              <a:t>conflictos socio-territoriales </a:t>
            </a:r>
            <a:r>
              <a:rPr lang="es-ES" sz="2000" dirty="0"/>
              <a:t>ligados a la gestión del agua;</a:t>
            </a:r>
          </a:p>
          <a:p>
            <a:pPr marL="927100" lvl="1" indent="-4572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s-ES" sz="2000" dirty="0"/>
              <a:t>análisis de la </a:t>
            </a:r>
            <a:r>
              <a:rPr lang="es-ES" sz="2000" b="1" i="1" dirty="0">
                <a:solidFill>
                  <a:schemeClr val="accent3">
                    <a:lumMod val="75000"/>
                  </a:schemeClr>
                </a:solidFill>
              </a:rPr>
              <a:t>percepción y la opinión pública </a:t>
            </a:r>
            <a:r>
              <a:rPr lang="es-ES" sz="2000" dirty="0"/>
              <a:t>sobre los usos del agua; </a:t>
            </a:r>
          </a:p>
          <a:p>
            <a:pPr marL="927100" lvl="1" indent="-4572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s-ES" sz="2000" dirty="0"/>
              <a:t>evaluación de la </a:t>
            </a:r>
            <a:r>
              <a:rPr lang="es-ES" sz="2000" b="1" i="1" dirty="0">
                <a:solidFill>
                  <a:schemeClr val="accent3">
                    <a:lumMod val="75000"/>
                  </a:schemeClr>
                </a:solidFill>
              </a:rPr>
              <a:t>planificación hidrológica </a:t>
            </a:r>
            <a:r>
              <a:rPr lang="es-ES" sz="2000" dirty="0"/>
              <a:t>en el contexto de la ordenación territorial.</a:t>
            </a:r>
          </a:p>
          <a:p>
            <a:pPr marL="927100" lvl="1" indent="-4572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endParaRPr lang="es-ES" sz="2000" dirty="0"/>
          </a:p>
          <a:p>
            <a:pPr marL="354965" indent="-342265">
              <a:lnSpc>
                <a:spcPct val="100000"/>
              </a:lnSpc>
              <a:spcBef>
                <a:spcPts val="1200"/>
              </a:spcBef>
              <a:buFont typeface="Wingdings"/>
              <a:buChar char=""/>
              <a:tabLst>
                <a:tab pos="354965" algn="l"/>
                <a:tab pos="355600" algn="l"/>
              </a:tabLst>
            </a:pPr>
            <a:endParaRPr sz="2000" dirty="0">
              <a:latin typeface="Garamond"/>
              <a:cs typeface="Garamon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1600" y="119062"/>
            <a:ext cx="2022614" cy="66308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89944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6177" y="365199"/>
            <a:ext cx="5641023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+mn-lt"/>
              </a:rPr>
              <a:t>COMPETENCIAS </a:t>
            </a:r>
            <a:r>
              <a:rPr dirty="0">
                <a:latin typeface="+mn-lt"/>
              </a:rPr>
              <a:t>Y</a:t>
            </a:r>
            <a:r>
              <a:rPr spc="-60" dirty="0">
                <a:latin typeface="+mn-lt"/>
              </a:rPr>
              <a:t> </a:t>
            </a:r>
            <a:r>
              <a:rPr spc="-10" dirty="0">
                <a:latin typeface="+mn-lt"/>
              </a:rPr>
              <a:t>HABILIDADES</a:t>
            </a:r>
            <a:r>
              <a:rPr lang="es-ES" spc="-10" dirty="0">
                <a:latin typeface="+mn-lt"/>
              </a:rPr>
              <a:t> QUE SE TRABAJARÁN</a:t>
            </a:r>
            <a:endParaRPr spc="-10" dirty="0">
              <a:latin typeface="+mn-l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435413" y="818640"/>
            <a:ext cx="6281420" cy="5511800"/>
          </a:xfrm>
          <a:prstGeom prst="rect">
            <a:avLst/>
          </a:prstGeom>
        </p:spPr>
        <p:txBody>
          <a:bodyPr vert="horz" wrap="square" lIns="0" tIns="164465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295"/>
              </a:spcBef>
              <a:tabLst>
                <a:tab pos="355600" algn="l"/>
                <a:tab pos="356870" algn="l"/>
              </a:tabLst>
            </a:pPr>
            <a:r>
              <a:rPr sz="2000" b="1" i="1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Enfoque</a:t>
            </a:r>
            <a:r>
              <a:rPr sz="2000" b="1" i="1" spc="-35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 </a:t>
            </a:r>
            <a:r>
              <a:rPr sz="2000" b="1" i="1" spc="-5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transdisciplinar</a:t>
            </a:r>
            <a:endParaRPr sz="2000" b="1" i="1" dirty="0">
              <a:solidFill>
                <a:schemeClr val="accent3">
                  <a:lumMod val="75000"/>
                </a:schemeClr>
              </a:solidFill>
              <a:cs typeface="Garamond"/>
            </a:endParaRPr>
          </a:p>
          <a:p>
            <a:pPr marL="756920" marR="283210" lvl="1">
              <a:lnSpc>
                <a:spcPct val="100000"/>
              </a:lnSpc>
              <a:spcBef>
                <a:spcPts val="1200"/>
              </a:spcBef>
              <a:tabLst>
                <a:tab pos="1099820" algn="l"/>
                <a:tab pos="1100455" algn="l"/>
              </a:tabLst>
            </a:pPr>
            <a:r>
              <a:rPr sz="2000" spc="-5" dirty="0">
                <a:cs typeface="Garamond"/>
              </a:rPr>
              <a:t>Puesta en práctica de conocimientos </a:t>
            </a:r>
            <a:r>
              <a:rPr sz="2000" dirty="0">
                <a:cs typeface="Garamond"/>
              </a:rPr>
              <a:t>y </a:t>
            </a:r>
            <a:r>
              <a:rPr sz="2000" spc="-10" dirty="0" err="1">
                <a:cs typeface="Garamond"/>
              </a:rPr>
              <a:t>habilidades</a:t>
            </a:r>
            <a:r>
              <a:rPr sz="2000" spc="-10" dirty="0">
                <a:cs typeface="Garamond"/>
              </a:rPr>
              <a:t> </a:t>
            </a:r>
            <a:r>
              <a:rPr sz="2000" spc="-5" dirty="0">
                <a:cs typeface="Garamond"/>
              </a:rPr>
              <a:t>adquiridas en el Grado </a:t>
            </a:r>
            <a:r>
              <a:rPr sz="2000" dirty="0">
                <a:cs typeface="Garamond"/>
              </a:rPr>
              <a:t>desde </a:t>
            </a:r>
            <a:r>
              <a:rPr sz="2000" spc="-5" dirty="0" err="1">
                <a:cs typeface="Garamond"/>
              </a:rPr>
              <a:t>una</a:t>
            </a:r>
            <a:r>
              <a:rPr sz="2000" spc="-5" dirty="0">
                <a:cs typeface="Garamond"/>
              </a:rPr>
              <a:t> </a:t>
            </a:r>
            <a:r>
              <a:rPr sz="2000" spc="-10" dirty="0" err="1">
                <a:cs typeface="Garamond"/>
              </a:rPr>
              <a:t>perspectiva</a:t>
            </a:r>
            <a:r>
              <a:rPr sz="2000" spc="-25" dirty="0">
                <a:cs typeface="Garamond"/>
              </a:rPr>
              <a:t> </a:t>
            </a:r>
            <a:r>
              <a:rPr sz="2000" i="1" dirty="0" err="1">
                <a:solidFill>
                  <a:schemeClr val="accent3">
                    <a:lumMod val="75000"/>
                  </a:schemeClr>
                </a:solidFill>
                <a:cs typeface="Garamond"/>
              </a:rPr>
              <a:t>integradora</a:t>
            </a:r>
            <a:r>
              <a:rPr lang="es-ES" sz="2000" dirty="0">
                <a:cs typeface="Garamond"/>
              </a:rPr>
              <a:t>.</a:t>
            </a:r>
            <a:endParaRPr sz="2000" dirty="0"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  <a:tabLst>
                <a:tab pos="355600" algn="l"/>
                <a:tab pos="356235" algn="l"/>
              </a:tabLst>
            </a:pPr>
            <a:r>
              <a:rPr sz="2000" b="1" i="1" spc="-5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Capacidad de</a:t>
            </a:r>
            <a:r>
              <a:rPr sz="2000" b="1" i="1" spc="-30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 </a:t>
            </a:r>
            <a:r>
              <a:rPr sz="2000" b="1" i="1" spc="-5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análisis</a:t>
            </a:r>
            <a:endParaRPr sz="2000" b="1" i="1" dirty="0">
              <a:solidFill>
                <a:schemeClr val="accent3">
                  <a:lumMod val="75000"/>
                </a:schemeClr>
              </a:solidFill>
              <a:cs typeface="Garamond"/>
            </a:endParaRPr>
          </a:p>
          <a:p>
            <a:pPr marL="756285" marR="5080" lvl="1">
              <a:lnSpc>
                <a:spcPct val="100000"/>
              </a:lnSpc>
              <a:spcBef>
                <a:spcPts val="1200"/>
              </a:spcBef>
              <a:tabLst>
                <a:tab pos="1099185" algn="l"/>
                <a:tab pos="1099820" algn="l"/>
              </a:tabLst>
            </a:pPr>
            <a:r>
              <a:rPr sz="2000" spc="-5" dirty="0">
                <a:cs typeface="Garamond"/>
              </a:rPr>
              <a:t>Reconocimiento de la </a:t>
            </a:r>
            <a:r>
              <a:rPr sz="2000" i="1" spc="-5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complejidad</a:t>
            </a:r>
            <a:r>
              <a:rPr sz="2000" spc="-5" dirty="0">
                <a:cs typeface="Garamond"/>
              </a:rPr>
              <a:t> de </a:t>
            </a:r>
            <a:r>
              <a:rPr sz="2000" spc="5" dirty="0">
                <a:cs typeface="Garamond"/>
              </a:rPr>
              <a:t>conflictos  </a:t>
            </a:r>
            <a:r>
              <a:rPr sz="2000" dirty="0">
                <a:cs typeface="Garamond"/>
              </a:rPr>
              <a:t>territoriales y</a:t>
            </a:r>
            <a:r>
              <a:rPr sz="2000" spc="5" dirty="0">
                <a:cs typeface="Garamond"/>
              </a:rPr>
              <a:t> </a:t>
            </a:r>
            <a:r>
              <a:rPr sz="2000" spc="-5" dirty="0">
                <a:cs typeface="Garamond"/>
              </a:rPr>
              <a:t>socio-</a:t>
            </a:r>
            <a:r>
              <a:rPr sz="2000" spc="-5" dirty="0" err="1">
                <a:cs typeface="Garamond"/>
              </a:rPr>
              <a:t>ambientales</a:t>
            </a:r>
            <a:r>
              <a:rPr lang="es-ES" sz="2000" spc="-5" dirty="0">
                <a:cs typeface="Garamond"/>
              </a:rPr>
              <a:t>.</a:t>
            </a:r>
            <a:endParaRPr sz="2000" dirty="0"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  <a:tabLst>
                <a:tab pos="355600" algn="l"/>
                <a:tab pos="356235" algn="l"/>
              </a:tabLst>
            </a:pPr>
            <a:r>
              <a:rPr sz="2000" b="1" i="1" spc="-5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Capacidad</a:t>
            </a:r>
            <a:r>
              <a:rPr sz="2000" b="1" i="1" spc="-15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 </a:t>
            </a:r>
            <a:r>
              <a:rPr sz="2000" b="1" i="1" spc="-10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propositiva</a:t>
            </a:r>
            <a:endParaRPr sz="2000" b="1" i="1" dirty="0">
              <a:solidFill>
                <a:schemeClr val="accent3">
                  <a:lumMod val="75000"/>
                </a:schemeClr>
              </a:solidFill>
              <a:cs typeface="Garamond"/>
            </a:endParaRPr>
          </a:p>
          <a:p>
            <a:pPr marL="756285" marR="525145" lvl="1">
              <a:lnSpc>
                <a:spcPct val="100000"/>
              </a:lnSpc>
              <a:spcBef>
                <a:spcPts val="1200"/>
              </a:spcBef>
              <a:tabLst>
                <a:tab pos="1099185" algn="l"/>
                <a:tab pos="1099820" algn="l"/>
              </a:tabLst>
            </a:pPr>
            <a:r>
              <a:rPr sz="2000" spc="5" dirty="0">
                <a:cs typeface="Garamond"/>
              </a:rPr>
              <a:t>Desarrollo </a:t>
            </a:r>
            <a:r>
              <a:rPr sz="2000" spc="-5" dirty="0">
                <a:cs typeface="Garamond"/>
              </a:rPr>
              <a:t>de </a:t>
            </a:r>
            <a:r>
              <a:rPr sz="2000" dirty="0">
                <a:cs typeface="Garamond"/>
              </a:rPr>
              <a:t>propuestas </a:t>
            </a:r>
            <a:r>
              <a:rPr sz="2000" spc="-5" dirty="0">
                <a:cs typeface="Garamond"/>
              </a:rPr>
              <a:t>de </a:t>
            </a:r>
            <a:r>
              <a:rPr sz="2000" spc="-5" dirty="0" err="1">
                <a:cs typeface="Garamond"/>
              </a:rPr>
              <a:t>actuación</a:t>
            </a:r>
            <a:r>
              <a:rPr sz="2000" spc="-5" dirty="0">
                <a:cs typeface="Garamond"/>
              </a:rPr>
              <a:t> </a:t>
            </a:r>
            <a:r>
              <a:rPr lang="es-ES" sz="2000" dirty="0">
                <a:cs typeface="Garamond"/>
              </a:rPr>
              <a:t>e</a:t>
            </a:r>
            <a:r>
              <a:rPr sz="2000" dirty="0">
                <a:cs typeface="Garamond"/>
              </a:rPr>
              <a:t>  intervención </a:t>
            </a:r>
            <a:r>
              <a:rPr sz="2000" spc="-5" dirty="0">
                <a:cs typeface="Garamond"/>
              </a:rPr>
              <a:t>ante </a:t>
            </a:r>
            <a:r>
              <a:rPr sz="2000" i="1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casos y </a:t>
            </a:r>
            <a:r>
              <a:rPr sz="2000" i="1" spc="-5" dirty="0" err="1">
                <a:solidFill>
                  <a:schemeClr val="accent3">
                    <a:lumMod val="75000"/>
                  </a:schemeClr>
                </a:solidFill>
                <a:cs typeface="Garamond"/>
              </a:rPr>
              <a:t>situaciones</a:t>
            </a:r>
            <a:r>
              <a:rPr sz="2000" i="1" spc="-70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 </a:t>
            </a:r>
            <a:r>
              <a:rPr sz="2000" i="1" dirty="0" err="1">
                <a:solidFill>
                  <a:schemeClr val="accent3">
                    <a:lumMod val="75000"/>
                  </a:schemeClr>
                </a:solidFill>
                <a:cs typeface="Garamond"/>
              </a:rPr>
              <a:t>reales</a:t>
            </a:r>
            <a:r>
              <a:rPr lang="es-ES" sz="2000" dirty="0">
                <a:cs typeface="Garamond"/>
              </a:rPr>
              <a:t>.</a:t>
            </a:r>
            <a:endParaRPr sz="2000" dirty="0"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  <a:tabLst>
                <a:tab pos="354965" algn="l"/>
                <a:tab pos="355600" algn="l"/>
              </a:tabLst>
            </a:pPr>
            <a:r>
              <a:rPr sz="2000" b="1" i="1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Enfoque </a:t>
            </a:r>
            <a:r>
              <a:rPr sz="2000" b="1" i="1" spc="-5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técnico </a:t>
            </a:r>
            <a:r>
              <a:rPr sz="2000" b="1" i="1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–</a:t>
            </a:r>
            <a:r>
              <a:rPr sz="2000" b="1" i="1" spc="-40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 </a:t>
            </a:r>
            <a:r>
              <a:rPr sz="2000" b="1" i="1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profesional</a:t>
            </a:r>
          </a:p>
          <a:p>
            <a:pPr marL="756285" marR="250190" lvl="1">
              <a:lnSpc>
                <a:spcPct val="100000"/>
              </a:lnSpc>
              <a:spcBef>
                <a:spcPts val="1200"/>
              </a:spcBef>
              <a:tabLst>
                <a:tab pos="1099185" algn="l"/>
                <a:tab pos="1099820" algn="l"/>
              </a:tabLst>
            </a:pPr>
            <a:r>
              <a:rPr sz="2000" spc="-5" dirty="0">
                <a:cs typeface="Garamond"/>
              </a:rPr>
              <a:t>Proyectos cercanos </a:t>
            </a:r>
            <a:r>
              <a:rPr sz="2000" dirty="0">
                <a:cs typeface="Garamond"/>
              </a:rPr>
              <a:t>a </a:t>
            </a:r>
            <a:r>
              <a:rPr sz="2000" spc="-5" dirty="0">
                <a:cs typeface="Garamond"/>
              </a:rPr>
              <a:t>la </a:t>
            </a:r>
            <a:r>
              <a:rPr sz="2000" dirty="0">
                <a:cs typeface="Garamond"/>
              </a:rPr>
              <a:t>realidad </a:t>
            </a:r>
            <a:r>
              <a:rPr sz="2000" spc="-5" dirty="0">
                <a:cs typeface="Garamond"/>
              </a:rPr>
              <a:t>de la </a:t>
            </a:r>
            <a:r>
              <a:rPr sz="2000" i="1" spc="-5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práctica  profesional</a:t>
            </a:r>
            <a:r>
              <a:rPr sz="2000" spc="-5" dirty="0">
                <a:cs typeface="Garamond"/>
              </a:rPr>
              <a:t>, </a:t>
            </a:r>
            <a:r>
              <a:rPr sz="2000" dirty="0">
                <a:cs typeface="Garamond"/>
              </a:rPr>
              <a:t>basados </a:t>
            </a:r>
            <a:r>
              <a:rPr sz="2000" spc="-5" dirty="0">
                <a:cs typeface="Garamond"/>
              </a:rPr>
              <a:t>en el conocimiento </a:t>
            </a:r>
            <a:r>
              <a:rPr sz="2000" dirty="0">
                <a:cs typeface="Garamond"/>
              </a:rPr>
              <a:t>y </a:t>
            </a:r>
            <a:r>
              <a:rPr sz="2000" spc="-5" dirty="0" err="1">
                <a:cs typeface="Garamond"/>
              </a:rPr>
              <a:t>manejo</a:t>
            </a:r>
            <a:r>
              <a:rPr sz="2000" spc="-5" dirty="0">
                <a:cs typeface="Garamond"/>
              </a:rPr>
              <a:t> de las </a:t>
            </a:r>
            <a:r>
              <a:rPr sz="2000" i="1" dirty="0" err="1">
                <a:solidFill>
                  <a:schemeClr val="accent3">
                    <a:lumMod val="75000"/>
                  </a:schemeClr>
                </a:solidFill>
                <a:cs typeface="Garamond"/>
              </a:rPr>
              <a:t>herramientas</a:t>
            </a:r>
            <a:r>
              <a:rPr sz="2000" spc="15" dirty="0">
                <a:cs typeface="Garamond"/>
              </a:rPr>
              <a:t> </a:t>
            </a:r>
            <a:r>
              <a:rPr sz="2000" spc="-5" dirty="0" err="1">
                <a:cs typeface="Garamond"/>
              </a:rPr>
              <a:t>adecuadas</a:t>
            </a:r>
            <a:r>
              <a:rPr lang="es-ES" sz="2000" spc="-5" dirty="0">
                <a:cs typeface="Garamond"/>
              </a:rPr>
              <a:t>.</a:t>
            </a:r>
            <a:endParaRPr sz="2000" dirty="0"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7973" y="60197"/>
            <a:ext cx="1981200" cy="67421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86000" y="714154"/>
            <a:ext cx="6756400" cy="57066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spcAft>
                <a:spcPts val="1200"/>
              </a:spcAft>
            </a:pPr>
            <a:r>
              <a:rPr lang="es-ES" sz="2000" b="1" i="1" spc="-15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Ejemplos de TFG de años anteriores: </a:t>
            </a:r>
            <a:endParaRPr sz="2000" b="1" i="1" dirty="0">
              <a:solidFill>
                <a:schemeClr val="accent3">
                  <a:lumMod val="75000"/>
                </a:schemeClr>
              </a:solidFill>
              <a:cs typeface="Times New Roman"/>
            </a:endParaRPr>
          </a:p>
          <a:p>
            <a:pPr marL="355600" marR="127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355600" algn="l"/>
                <a:tab pos="356235" algn="l"/>
              </a:tabLst>
            </a:pPr>
            <a:r>
              <a:rPr lang="es-ES" dirty="0">
                <a:cs typeface="Garamond"/>
              </a:rPr>
              <a:t>Aproximación al estudio de la distribución y la funcionalidad de la </a:t>
            </a:r>
            <a:r>
              <a:rPr lang="es-ES" b="1" i="1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infraestructura verde </a:t>
            </a:r>
            <a:r>
              <a:rPr lang="es-ES" dirty="0">
                <a:cs typeface="Garamond"/>
              </a:rPr>
              <a:t>de cuatro municipios de la </a:t>
            </a:r>
            <a:r>
              <a:rPr lang="es-ES" b="1" i="1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conurbación del Aljarafe</a:t>
            </a:r>
            <a:r>
              <a:rPr lang="es-ES" dirty="0">
                <a:cs typeface="Garamond"/>
              </a:rPr>
              <a:t>.</a:t>
            </a:r>
          </a:p>
          <a:p>
            <a:pPr marL="355600" marR="127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355600" algn="l"/>
                <a:tab pos="356235" algn="l"/>
              </a:tabLst>
            </a:pPr>
            <a:r>
              <a:rPr dirty="0" err="1">
                <a:cs typeface="Garamond"/>
              </a:rPr>
              <a:t>Propuesta</a:t>
            </a:r>
            <a:r>
              <a:rPr dirty="0">
                <a:cs typeface="Garamond"/>
              </a:rPr>
              <a:t> </a:t>
            </a:r>
            <a:r>
              <a:rPr spc="-5" dirty="0">
                <a:cs typeface="Garamond"/>
              </a:rPr>
              <a:t>para la diversificación de la </a:t>
            </a:r>
            <a:r>
              <a:rPr b="1" i="1" spc="-5" dirty="0" err="1">
                <a:solidFill>
                  <a:schemeClr val="accent3">
                    <a:lumMod val="75000"/>
                  </a:schemeClr>
                </a:solidFill>
                <a:cs typeface="Garamond"/>
              </a:rPr>
              <a:t>práctica</a:t>
            </a:r>
            <a:r>
              <a:rPr b="1" i="1" spc="-5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 </a:t>
            </a:r>
            <a:r>
              <a:rPr b="1" i="1" spc="-5" dirty="0" err="1">
                <a:solidFill>
                  <a:schemeClr val="accent3">
                    <a:lumMod val="75000"/>
                  </a:schemeClr>
                </a:solidFill>
                <a:cs typeface="Garamond"/>
              </a:rPr>
              <a:t>turística</a:t>
            </a:r>
            <a:r>
              <a:rPr lang="es-ES" b="1" i="1" spc="-5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 </a:t>
            </a:r>
            <a:r>
              <a:rPr b="1" i="1" spc="-5" dirty="0" err="1">
                <a:solidFill>
                  <a:schemeClr val="accent3">
                    <a:lumMod val="75000"/>
                  </a:schemeClr>
                </a:solidFill>
                <a:cs typeface="Garamond"/>
              </a:rPr>
              <a:t>sostenible</a:t>
            </a:r>
            <a:r>
              <a:rPr i="1" spc="-5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 </a:t>
            </a:r>
            <a:r>
              <a:rPr dirty="0">
                <a:cs typeface="Garamond"/>
              </a:rPr>
              <a:t>sobre </a:t>
            </a:r>
            <a:r>
              <a:rPr spc="-5" dirty="0">
                <a:cs typeface="Garamond"/>
              </a:rPr>
              <a:t>el espacio litoral de Isla</a:t>
            </a:r>
            <a:r>
              <a:rPr dirty="0">
                <a:cs typeface="Garamond"/>
              </a:rPr>
              <a:t> </a:t>
            </a:r>
            <a:r>
              <a:rPr spc="-5" dirty="0">
                <a:cs typeface="Garamond"/>
              </a:rPr>
              <a:t>Cristina.</a:t>
            </a:r>
            <a:endParaRPr dirty="0">
              <a:cs typeface="Garamond"/>
            </a:endParaRPr>
          </a:p>
          <a:p>
            <a:pPr marL="355600" marR="250825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355600" algn="l"/>
                <a:tab pos="356235" algn="l"/>
              </a:tabLst>
            </a:pPr>
            <a:r>
              <a:rPr lang="es-ES" b="1" i="1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Eficiencia energética </a:t>
            </a:r>
            <a:r>
              <a:rPr lang="es-ES" dirty="0">
                <a:cs typeface="Garamond"/>
              </a:rPr>
              <a:t>en Pino Montano, Sevilla. Análisis y propuestas en el </a:t>
            </a:r>
            <a:r>
              <a:rPr lang="es-ES" b="1" i="1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plano urbanístico</a:t>
            </a:r>
            <a:r>
              <a:rPr lang="es-ES" dirty="0">
                <a:cs typeface="Garamond"/>
              </a:rPr>
              <a:t>.</a:t>
            </a:r>
          </a:p>
          <a:p>
            <a:pPr marL="355600" marR="250825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355600" algn="l"/>
                <a:tab pos="356235" algn="l"/>
              </a:tabLst>
            </a:pPr>
            <a:r>
              <a:rPr dirty="0" err="1">
                <a:cs typeface="Garamond"/>
              </a:rPr>
              <a:t>Propuesta</a:t>
            </a:r>
            <a:r>
              <a:rPr dirty="0">
                <a:cs typeface="Garamond"/>
              </a:rPr>
              <a:t> </a:t>
            </a:r>
            <a:r>
              <a:rPr spc="-5" dirty="0">
                <a:cs typeface="Garamond"/>
              </a:rPr>
              <a:t>de </a:t>
            </a:r>
            <a:r>
              <a:rPr b="1" i="1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creación </a:t>
            </a:r>
            <a:r>
              <a:rPr b="1" i="1" spc="-5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de un </a:t>
            </a:r>
            <a:r>
              <a:rPr b="1" i="1" spc="-15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Parque </a:t>
            </a:r>
            <a:r>
              <a:rPr b="1" i="1" spc="-10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Periurbano </a:t>
            </a:r>
            <a:r>
              <a:rPr spc="-5" dirty="0">
                <a:cs typeface="Garamond"/>
              </a:rPr>
              <a:t>en la </a:t>
            </a:r>
            <a:r>
              <a:rPr spc="-5" dirty="0" err="1">
                <a:cs typeface="Garamond"/>
              </a:rPr>
              <a:t>localidad</a:t>
            </a:r>
            <a:r>
              <a:rPr spc="-5" dirty="0">
                <a:cs typeface="Garamond"/>
              </a:rPr>
              <a:t> de</a:t>
            </a:r>
            <a:r>
              <a:rPr dirty="0">
                <a:cs typeface="Garamond"/>
              </a:rPr>
              <a:t> Brenes.</a:t>
            </a:r>
          </a:p>
          <a:p>
            <a:pPr marL="3556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355600" algn="l"/>
                <a:tab pos="356235" algn="l"/>
              </a:tabLst>
            </a:pPr>
            <a:r>
              <a:rPr spc="-10" dirty="0">
                <a:cs typeface="Garamond"/>
              </a:rPr>
              <a:t>Pasear </a:t>
            </a:r>
            <a:r>
              <a:rPr dirty="0">
                <a:cs typeface="Garamond"/>
              </a:rPr>
              <a:t>por </a:t>
            </a:r>
            <a:r>
              <a:rPr spc="-5" dirty="0">
                <a:cs typeface="Garamond"/>
              </a:rPr>
              <a:t>Alcalá de Guadaira gozando de </a:t>
            </a:r>
            <a:r>
              <a:rPr dirty="0">
                <a:cs typeface="Garamond"/>
              </a:rPr>
              <a:t>sus</a:t>
            </a:r>
            <a:r>
              <a:rPr spc="40" dirty="0">
                <a:cs typeface="Garamond"/>
              </a:rPr>
              <a:t> </a:t>
            </a:r>
            <a:r>
              <a:rPr b="1" i="1" spc="-5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paisajes</a:t>
            </a:r>
            <a:r>
              <a:rPr spc="-5" dirty="0">
                <a:cs typeface="Garamond"/>
              </a:rPr>
              <a:t>.</a:t>
            </a:r>
            <a:endParaRPr dirty="0">
              <a:cs typeface="Garamond"/>
            </a:endParaRPr>
          </a:p>
          <a:p>
            <a:pPr marL="3556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355600" algn="l"/>
                <a:tab pos="356235" algn="l"/>
              </a:tabLst>
            </a:pPr>
            <a:r>
              <a:rPr spc="-5" dirty="0">
                <a:cs typeface="Garamond"/>
              </a:rPr>
              <a:t>Los </a:t>
            </a:r>
            <a:r>
              <a:rPr b="1" i="1" spc="-5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paisajes</a:t>
            </a:r>
            <a:r>
              <a:rPr spc="-5" dirty="0">
                <a:cs typeface="Garamond"/>
              </a:rPr>
              <a:t> de la Bahía de Cádiz.</a:t>
            </a:r>
            <a:endParaRPr dirty="0">
              <a:cs typeface="Garamond"/>
            </a:endParaRPr>
          </a:p>
          <a:p>
            <a:pPr marL="355600" marR="386715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dirty="0">
                <a:cs typeface="Garamond"/>
              </a:rPr>
              <a:t>Procesos </a:t>
            </a:r>
            <a:r>
              <a:rPr spc="-5" dirty="0">
                <a:cs typeface="Garamond"/>
              </a:rPr>
              <a:t>de </a:t>
            </a:r>
            <a:r>
              <a:rPr b="1" i="1" spc="-5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urbanización acelerada</a:t>
            </a:r>
            <a:r>
              <a:rPr spc="-5" dirty="0">
                <a:cs typeface="Garamond"/>
              </a:rPr>
              <a:t>. El </a:t>
            </a:r>
            <a:r>
              <a:rPr dirty="0">
                <a:cs typeface="Garamond"/>
              </a:rPr>
              <a:t>caso </a:t>
            </a:r>
            <a:r>
              <a:rPr spc="-5" dirty="0">
                <a:cs typeface="Garamond"/>
              </a:rPr>
              <a:t>de Luz </a:t>
            </a:r>
            <a:r>
              <a:rPr spc="-20" dirty="0">
                <a:cs typeface="Garamond"/>
              </a:rPr>
              <a:t>Shopping</a:t>
            </a:r>
            <a:r>
              <a:rPr lang="es-ES" spc="-20" dirty="0">
                <a:cs typeface="Garamond"/>
              </a:rPr>
              <a:t> (Jerez de la Frontera)</a:t>
            </a:r>
            <a:r>
              <a:rPr spc="-20" dirty="0">
                <a:cs typeface="Garamond"/>
              </a:rPr>
              <a:t>.</a:t>
            </a:r>
            <a:endParaRPr dirty="0">
              <a:cs typeface="Garamond"/>
            </a:endParaRPr>
          </a:p>
          <a:p>
            <a:pPr marL="355600" marR="262255" indent="-342900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s-ES" b="1" i="1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Diagnóstico </a:t>
            </a:r>
            <a:r>
              <a:rPr lang="es-ES" b="1" i="1" spc="-5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del </a:t>
            </a:r>
            <a:r>
              <a:rPr lang="es-ES" b="1" i="1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estado </a:t>
            </a:r>
            <a:r>
              <a:rPr lang="es-ES" b="1" i="1" spc="-5" dirty="0">
                <a:solidFill>
                  <a:schemeClr val="accent3">
                    <a:lumMod val="75000"/>
                  </a:schemeClr>
                </a:solidFill>
                <a:cs typeface="Garamond"/>
              </a:rPr>
              <a:t>del río Lucena </a:t>
            </a:r>
            <a:r>
              <a:rPr lang="es-ES" dirty="0">
                <a:cs typeface="Garamond"/>
              </a:rPr>
              <a:t>a su paso por </a:t>
            </a:r>
            <a:r>
              <a:rPr lang="es-ES" spc="-5" dirty="0">
                <a:cs typeface="Garamond"/>
              </a:rPr>
              <a:t>la ciudad de Lucena. Orientación </a:t>
            </a:r>
            <a:r>
              <a:rPr lang="es-ES" dirty="0">
                <a:cs typeface="Garamond"/>
              </a:rPr>
              <a:t>y recomendaciones </a:t>
            </a:r>
            <a:r>
              <a:rPr lang="es-ES" spc="-5" dirty="0">
                <a:cs typeface="Garamond"/>
              </a:rPr>
              <a:t>de mejora</a:t>
            </a:r>
            <a:r>
              <a:rPr lang="es-ES" spc="5" dirty="0">
                <a:cs typeface="Garamond"/>
              </a:rPr>
              <a:t>.</a:t>
            </a:r>
            <a:endParaRPr lang="es-ES" dirty="0">
              <a:cs typeface="Garamon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1600" y="119062"/>
            <a:ext cx="2022614" cy="66308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</TotalTime>
  <Words>786</Words>
  <Application>Microsoft Office PowerPoint</Application>
  <PresentationFormat>Presentación en pantalla (4:3)</PresentationFormat>
  <Paragraphs>84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Garamond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COMPETENCIAS Y HABILIDADES QUE SE TRABAJARÁN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melocotón</dc:creator>
  <cp:lastModifiedBy>familia</cp:lastModifiedBy>
  <cp:revision>11</cp:revision>
  <dcterms:created xsi:type="dcterms:W3CDTF">2019-01-30T08:01:33Z</dcterms:created>
  <dcterms:modified xsi:type="dcterms:W3CDTF">2020-04-01T09:00:15Z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2017-03-06T00:00:00Z</vt:filetime>
  </property>
  <property fmtid="{D5CDD505-2E9C-101B-9397-08002B2CF9AE}" pid="3" name="LastSaved">
    <vt:filetime>2019-01-30T00:00:00Z</vt:filetime>
  </property>
</Properties>
</file>