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7" r:id="rId2"/>
    <p:sldId id="270" r:id="rId3"/>
    <p:sldId id="296" r:id="rId4"/>
    <p:sldId id="258" r:id="rId5"/>
    <p:sldId id="261" r:id="rId6"/>
    <p:sldId id="290" r:id="rId7"/>
    <p:sldId id="293" r:id="rId8"/>
    <p:sldId id="297" r:id="rId9"/>
    <p:sldId id="298" r:id="rId10"/>
  </p:sldIdLst>
  <p:sldSz cx="9144000" cy="6858000" type="screen4x3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CC5"/>
    <a:srgbClr val="636F81"/>
    <a:srgbClr val="CE986A"/>
    <a:srgbClr val="58626C"/>
    <a:srgbClr val="010B0C"/>
    <a:srgbClr val="2D292F"/>
    <a:srgbClr val="484E46"/>
    <a:srgbClr val="F4D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5" autoAdjust="0"/>
    <p:restoredTop sz="95576" autoAdjust="0"/>
  </p:normalViewPr>
  <p:slideViewPr>
    <p:cSldViewPr snapToObjects="1">
      <p:cViewPr varScale="1">
        <p:scale>
          <a:sx n="72" d="100"/>
          <a:sy n="72" d="100"/>
        </p:scale>
        <p:origin x="1296" y="54"/>
      </p:cViewPr>
      <p:guideLst>
        <p:guide orient="horz" pos="27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Objects="1">
      <p:cViewPr varScale="1">
        <p:scale>
          <a:sx n="73" d="100"/>
          <a:sy n="73" d="100"/>
        </p:scale>
        <p:origin x="-128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es-ES_tradnl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endParaRPr lang="es-ES_tradnl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es-ES_tradnl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0A161F55-1F8E-5948-B1E0-A9C53DC0EAD9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39342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es-ES_trad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endParaRPr lang="es-ES_tradnl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es-ES_trad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B22E4A94-5A49-3045-B935-210B745DBD9B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74762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DF1FE7-4D25-3040-B3FA-D89837A22E9B}" type="slidenum">
              <a:rPr lang="es-ES_tradnl"/>
              <a:pPr/>
              <a:t>1</a:t>
            </a:fld>
            <a:endParaRPr lang="es-ES_tradnl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5E8516-CFAB-CC45-B839-28999D4D2359}" type="slidenum">
              <a:rPr lang="es-ES_tradnl"/>
              <a:pPr/>
              <a:t>2</a:t>
            </a:fld>
            <a:endParaRPr lang="es-ES_tradnl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00"/>
              </a:spcBef>
              <a:buFontTx/>
              <a:buChar char="-"/>
            </a:pPr>
            <a:r>
              <a:rPr lang="es-ES" dirty="0">
                <a:latin typeface="Times New Roman" charset="0"/>
              </a:rPr>
              <a:t>Contaminaci</a:t>
            </a:r>
            <a:r>
              <a:rPr lang="es-ES" altLang="ja-JP" dirty="0">
                <a:latin typeface="Times New Roman" charset="0"/>
                <a:cs typeface="ＭＳ Ｐゴシック" charset="-128"/>
              </a:rPr>
              <a:t>ón con hidrocarburos derivados del petróleo: grave problema ambiental</a:t>
            </a:r>
          </a:p>
          <a:p>
            <a:pPr>
              <a:spcBef>
                <a:spcPts val="400"/>
              </a:spcBef>
              <a:buFontTx/>
              <a:buChar char="-"/>
            </a:pPr>
            <a:r>
              <a:rPr lang="es-ES" dirty="0">
                <a:latin typeface="Times New Roman" charset="0"/>
              </a:rPr>
              <a:t>Posibilidad del uso de </a:t>
            </a:r>
            <a:r>
              <a:rPr lang="es-ES" dirty="0" err="1">
                <a:latin typeface="Times New Roman" charset="0"/>
              </a:rPr>
              <a:t>biorremediaci</a:t>
            </a:r>
            <a:r>
              <a:rPr lang="es-ES" altLang="ja-JP" dirty="0" err="1">
                <a:latin typeface="Times New Roman" charset="0"/>
                <a:cs typeface="ＭＳ Ｐゴシック" charset="-128"/>
              </a:rPr>
              <a:t>ón</a:t>
            </a:r>
            <a:r>
              <a:rPr lang="es-ES" altLang="ja-JP" dirty="0">
                <a:latin typeface="Times New Roman" charset="0"/>
                <a:cs typeface="ＭＳ Ｐゴシック" charset="-128"/>
              </a:rPr>
              <a:t> para el tratamiento de suelos y aguas contaminadas.</a:t>
            </a:r>
          </a:p>
          <a:p>
            <a:pPr>
              <a:spcBef>
                <a:spcPts val="400"/>
              </a:spcBef>
              <a:buFontTx/>
              <a:buChar char="-"/>
            </a:pPr>
            <a:r>
              <a:rPr lang="es-ES" altLang="ja-JP">
                <a:latin typeface="Times New Roman" charset="0"/>
                <a:cs typeface="ＭＳ Ｐゴシック" charset="-128"/>
              </a:rPr>
              <a:t>Aislar bacterias que pudieran ser útiles para procesos de </a:t>
            </a:r>
            <a:r>
              <a:rPr lang="es-ES" altLang="ja-JP" dirty="0" err="1">
                <a:latin typeface="Times New Roman" charset="0"/>
                <a:cs typeface="ＭＳ Ｐゴシック" charset="-128"/>
              </a:rPr>
              <a:t>biorremediación</a:t>
            </a:r>
            <a:r>
              <a:rPr lang="es-ES" altLang="ja-JP" dirty="0">
                <a:latin typeface="Times New Roman" charset="0"/>
                <a:cs typeface="ＭＳ Ｐゴシック" charset="-128"/>
              </a:rPr>
              <a:t> de zonas contaminadas.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DC0870-9138-AA40-9487-C10BF363ACE4}" type="slidenum">
              <a:rPr lang="es-ES_tradnl"/>
              <a:pPr/>
              <a:t>3</a:t>
            </a:fld>
            <a:endParaRPr lang="es-ES_tradnl"/>
          </a:p>
        </p:txBody>
      </p:sp>
      <p:sp>
        <p:nvSpPr>
          <p:cNvPr id="7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ts val="400"/>
              </a:spcBef>
              <a:buFontTx/>
              <a:buChar char="-"/>
            </a:pPr>
            <a:endParaRPr lang="es-ES_tradn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DC0870-9138-AA40-9487-C10BF363ACE4}" type="slidenum">
              <a:rPr lang="es-ES_tradnl"/>
              <a:pPr/>
              <a:t>4</a:t>
            </a:fld>
            <a:endParaRPr lang="es-ES_tradnl"/>
          </a:p>
        </p:txBody>
      </p:sp>
      <p:sp>
        <p:nvSpPr>
          <p:cNvPr id="7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ts val="400"/>
              </a:spcBef>
              <a:buFontTx/>
              <a:buChar char="-"/>
            </a:pPr>
            <a:r>
              <a:rPr lang="es-ES" dirty="0">
                <a:latin typeface="Times New Roman" charset="0"/>
              </a:rPr>
              <a:t>Los microorganismos colonizan superficies formando </a:t>
            </a:r>
            <a:r>
              <a:rPr lang="es-ES" dirty="0" err="1">
                <a:latin typeface="Times New Roman" charset="0"/>
              </a:rPr>
              <a:t>biofilms</a:t>
            </a:r>
            <a:endParaRPr lang="es-ES" dirty="0">
              <a:latin typeface="Times New Roman" charset="0"/>
            </a:endParaRPr>
          </a:p>
          <a:p>
            <a:pPr>
              <a:spcBef>
                <a:spcPts val="400"/>
              </a:spcBef>
              <a:buFontTx/>
              <a:buChar char="-"/>
            </a:pPr>
            <a:r>
              <a:rPr lang="es-ES" dirty="0">
                <a:latin typeface="Times New Roman" charset="0"/>
              </a:rPr>
              <a:t>El estado de </a:t>
            </a:r>
            <a:r>
              <a:rPr lang="es-ES" dirty="0" err="1">
                <a:latin typeface="Times New Roman" charset="0"/>
              </a:rPr>
              <a:t>biofilm</a:t>
            </a:r>
            <a:r>
              <a:rPr lang="es-ES" dirty="0">
                <a:latin typeface="Times New Roman" charset="0"/>
              </a:rPr>
              <a:t> es m</a:t>
            </a:r>
            <a:r>
              <a:rPr lang="es-ES" altLang="ja-JP" dirty="0">
                <a:latin typeface="Times New Roman" charset="0"/>
                <a:cs typeface="ＭＳ Ｐゴシック" charset="-128"/>
              </a:rPr>
              <a:t>ás resistente a condiciones ambientales: desecación, temperatura, </a:t>
            </a:r>
            <a:r>
              <a:rPr lang="es-ES" altLang="ja-JP" dirty="0" err="1">
                <a:latin typeface="Times New Roman" charset="0"/>
                <a:cs typeface="ＭＳ Ｐゴシック" charset="-128"/>
              </a:rPr>
              <a:t>etc</a:t>
            </a:r>
            <a:r>
              <a:rPr lang="es-ES" altLang="ja-JP" dirty="0">
                <a:latin typeface="Times New Roman" charset="0"/>
                <a:cs typeface="ＭＳ Ｐゴシック" charset="-128"/>
              </a:rPr>
              <a:t> y también a depredación y a agentes antibacterianos</a:t>
            </a:r>
          </a:p>
          <a:p>
            <a:pPr>
              <a:spcBef>
                <a:spcPts val="400"/>
              </a:spcBef>
              <a:buFontTx/>
              <a:buChar char="-"/>
            </a:pPr>
            <a:r>
              <a:rPr lang="es-ES" altLang="ja-JP" dirty="0">
                <a:latin typeface="Times New Roman" charset="0"/>
                <a:cs typeface="ＭＳ Ｐゴシック" charset="-128"/>
              </a:rPr>
              <a:t>Responsables de la contaminación de material hospitalario</a:t>
            </a:r>
          </a:p>
          <a:p>
            <a:pPr>
              <a:spcBef>
                <a:spcPts val="400"/>
              </a:spcBef>
              <a:buFontTx/>
              <a:buChar char="-"/>
            </a:pPr>
            <a:r>
              <a:rPr lang="es-ES" dirty="0">
                <a:latin typeface="Times New Roman" charset="0"/>
              </a:rPr>
              <a:t>Implicados en la degradaci</a:t>
            </a:r>
            <a:r>
              <a:rPr lang="es-ES" altLang="ja-JP" dirty="0">
                <a:latin typeface="Times New Roman" charset="0"/>
                <a:cs typeface="ＭＳ Ｐゴシック" charset="-128"/>
              </a:rPr>
              <a:t>ón de contaminantes orgánicos y en la naturaleza y en plantas de tratamiento de residuos.</a:t>
            </a:r>
          </a:p>
          <a:p>
            <a:pPr>
              <a:spcBef>
                <a:spcPts val="400"/>
              </a:spcBef>
              <a:buFontTx/>
              <a:buChar char="-"/>
            </a:pPr>
            <a:r>
              <a:rPr lang="es-ES" dirty="0">
                <a:latin typeface="Times New Roman" charset="0"/>
              </a:rPr>
              <a:t>OBJETIVO: entender el proceso de degradaci</a:t>
            </a:r>
            <a:r>
              <a:rPr lang="es-ES" altLang="ja-JP" dirty="0">
                <a:latin typeface="Times New Roman" charset="0"/>
                <a:cs typeface="ＭＳ Ｐゴシック" charset="-128"/>
              </a:rPr>
              <a:t>ón de </a:t>
            </a:r>
            <a:r>
              <a:rPr lang="es-ES" altLang="ja-JP" dirty="0" err="1">
                <a:latin typeface="Times New Roman" charset="0"/>
                <a:cs typeface="ＭＳ Ｐゴシック" charset="-128"/>
              </a:rPr>
              <a:t>biofilms</a:t>
            </a:r>
            <a:r>
              <a:rPr lang="es-ES" altLang="ja-JP" dirty="0">
                <a:latin typeface="Times New Roman" charset="0"/>
                <a:cs typeface="ＭＳ Ｐゴシック" charset="-128"/>
              </a:rPr>
              <a:t> en bacterias degradadoras de contaminantes orgánicos como</a:t>
            </a:r>
            <a:endParaRPr lang="es-ES_tradn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FC66F8-8A9D-8043-8AD1-949B9ABC9D1B}" type="slidenum">
              <a:rPr lang="es-ES_tradnl"/>
              <a:pPr/>
              <a:t>5</a:t>
            </a:fld>
            <a:endParaRPr lang="es-ES_tradnl"/>
          </a:p>
        </p:txBody>
      </p:sp>
      <p:sp>
        <p:nvSpPr>
          <p:cNvPr id="11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FC66F8-8A9D-8043-8AD1-949B9ABC9D1B}" type="slidenum">
              <a:rPr lang="es-ES_tradnl"/>
              <a:pPr/>
              <a:t>6</a:t>
            </a:fld>
            <a:endParaRPr lang="es-ES_tradnl"/>
          </a:p>
        </p:txBody>
      </p:sp>
      <p:sp>
        <p:nvSpPr>
          <p:cNvPr id="11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FC66F8-8A9D-8043-8AD1-949B9ABC9D1B}" type="slidenum">
              <a:rPr lang="es-ES_tradnl"/>
              <a:pPr/>
              <a:t>7</a:t>
            </a:fld>
            <a:endParaRPr lang="es-ES_tradnl"/>
          </a:p>
        </p:txBody>
      </p:sp>
      <p:sp>
        <p:nvSpPr>
          <p:cNvPr id="11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FC66F8-8A9D-8043-8AD1-949B9ABC9D1B}" type="slidenum">
              <a:rPr lang="es-ES_tradnl"/>
              <a:pPr/>
              <a:t>8</a:t>
            </a:fld>
            <a:endParaRPr lang="es-ES_tradnl"/>
          </a:p>
        </p:txBody>
      </p:sp>
      <p:sp>
        <p:nvSpPr>
          <p:cNvPr id="11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FC66F8-8A9D-8043-8AD1-949B9ABC9D1B}" type="slidenum">
              <a:rPr lang="es-ES_tradnl"/>
              <a:pPr/>
              <a:t>9</a:t>
            </a:fld>
            <a:endParaRPr lang="es-ES_tradnl"/>
          </a:p>
        </p:txBody>
      </p:sp>
      <p:sp>
        <p:nvSpPr>
          <p:cNvPr id="11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F4F9DE4-FEF3-E744-9D50-1E6F44370251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EBAD9E-034C-1542-A2B6-B7830B71A4BF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0F53692-6200-DD41-BD6D-DD9A7A67A8AE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CC46A8B-7755-1B4E-A0DE-E541ADD874C5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37360D1-62FE-5E46-BDF4-9EF6E16F0127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EB5F201-D564-C442-A24C-5D6085E5E178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05E5040-9039-EA4B-B405-B385F3DCAFB7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E78C75C-9532-F243-8107-FD743A13E37F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EFB62D-CF6E-3F41-94B5-0ED9030E012A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4BC942-9F6A-714F-B0F1-ED9313145BB8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1B93061-4A11-4B40-8AC9-0B60BD1338E6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fld id="{BFE54AC4-5F4D-B849-B797-4CF60FC996F8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1E03-D80B-BA4C-9924-F2282AE6A8E5}" type="slidenum">
              <a:rPr lang="es-ES_tradnl"/>
              <a:pPr/>
              <a:t>1</a:t>
            </a:fld>
            <a:endParaRPr lang="es-ES_tradnl"/>
          </a:p>
        </p:txBody>
      </p:sp>
      <p:pic>
        <p:nvPicPr>
          <p:cNvPr id="67595" name="Picture 11"/>
          <p:cNvPicPr>
            <a:picLocks noChangeAspect="1" noChangeArrowheads="1"/>
          </p:cNvPicPr>
          <p:nvPr/>
        </p:nvPicPr>
        <p:blipFill>
          <a:blip r:embed="rId3">
            <a:lum bright="12000" contrast="12000"/>
          </a:blip>
          <a:srcRect l="2431" r="966" b="10223"/>
          <a:stretch>
            <a:fillRect/>
          </a:stretch>
        </p:blipFill>
        <p:spPr bwMode="auto">
          <a:xfrm>
            <a:off x="0" y="4335739"/>
            <a:ext cx="3344863" cy="2554288"/>
          </a:xfrm>
          <a:prstGeom prst="rect">
            <a:avLst/>
          </a:prstGeom>
          <a:noFill/>
        </p:spPr>
      </p:pic>
      <p:pic>
        <p:nvPicPr>
          <p:cNvPr id="67597" name="Picture 13"/>
          <p:cNvPicPr>
            <a:picLocks noChangeAspect="1" noChangeArrowheads="1"/>
          </p:cNvPicPr>
          <p:nvPr/>
        </p:nvPicPr>
        <p:blipFill>
          <a:blip r:embed="rId4"/>
          <a:srcRect b="18349"/>
          <a:stretch>
            <a:fillRect/>
          </a:stretch>
        </p:blipFill>
        <p:spPr bwMode="auto">
          <a:xfrm>
            <a:off x="-1" y="2672714"/>
            <a:ext cx="3389873" cy="221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8" name="Picture 14"/>
          <p:cNvPicPr>
            <a:picLocks noChangeAspect="1" noChangeArrowheads="1"/>
          </p:cNvPicPr>
          <p:nvPr/>
        </p:nvPicPr>
        <p:blipFill>
          <a:blip r:embed="rId5"/>
          <a:srcRect r="2594" b="4503"/>
          <a:stretch>
            <a:fillRect/>
          </a:stretch>
        </p:blipFill>
        <p:spPr bwMode="auto">
          <a:xfrm>
            <a:off x="6019800" y="4781550"/>
            <a:ext cx="3124200" cy="2076450"/>
          </a:xfrm>
          <a:prstGeom prst="rect">
            <a:avLst/>
          </a:prstGeom>
          <a:noFill/>
        </p:spPr>
      </p:pic>
      <p:pic>
        <p:nvPicPr>
          <p:cNvPr id="67599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29300" y="2438400"/>
            <a:ext cx="3314700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600" name="Picture 16"/>
          <p:cNvPicPr>
            <a:picLocks noChangeAspect="1" noChangeArrowheads="1"/>
          </p:cNvPicPr>
          <p:nvPr/>
        </p:nvPicPr>
        <p:blipFill>
          <a:blip r:embed="rId7"/>
          <a:srcRect l="26645"/>
          <a:stretch>
            <a:fillRect/>
          </a:stretch>
        </p:blipFill>
        <p:spPr bwMode="auto">
          <a:xfrm>
            <a:off x="0" y="0"/>
            <a:ext cx="2936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602" name="Picture 18"/>
          <p:cNvPicPr>
            <a:picLocks noChangeAspect="1" noChangeArrowheads="1"/>
          </p:cNvPicPr>
          <p:nvPr/>
        </p:nvPicPr>
        <p:blipFill>
          <a:blip r:embed="rId8">
            <a:alphaModFix amt="74000"/>
          </a:blip>
          <a:srcRect l="4546" t="4645" r="6061" b="5548"/>
          <a:stretch>
            <a:fillRect/>
          </a:stretch>
        </p:blipFill>
        <p:spPr bwMode="auto">
          <a:xfrm>
            <a:off x="2819400" y="1828800"/>
            <a:ext cx="350520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601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74950" y="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603" name="Picture 19"/>
          <p:cNvPicPr>
            <a:picLocks noChangeAspect="1" noChangeArrowheads="1"/>
          </p:cNvPicPr>
          <p:nvPr/>
        </p:nvPicPr>
        <p:blipFill>
          <a:blip r:embed="rId10"/>
          <a:srcRect b="18286"/>
          <a:stretch>
            <a:fillRect/>
          </a:stretch>
        </p:blipFill>
        <p:spPr bwMode="auto">
          <a:xfrm>
            <a:off x="2514600" y="4814888"/>
            <a:ext cx="307975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604" name="Picture 20"/>
          <p:cNvPicPr>
            <a:picLocks noChangeAspect="1" noChangeArrowheads="1"/>
          </p:cNvPicPr>
          <p:nvPr/>
        </p:nvPicPr>
        <p:blipFill>
          <a:blip r:embed="rId11"/>
          <a:srcRect l="30772" t="22594" r="12500" b="17857"/>
          <a:stretch>
            <a:fillRect/>
          </a:stretch>
        </p:blipFill>
        <p:spPr bwMode="auto">
          <a:xfrm>
            <a:off x="4724400" y="4343400"/>
            <a:ext cx="20431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6" name="Picture 12"/>
          <p:cNvPicPr>
            <a:picLocks noChangeAspect="1" noChangeArrowheads="1"/>
          </p:cNvPicPr>
          <p:nvPr/>
        </p:nvPicPr>
        <p:blipFill>
          <a:blip r:embed="rId12"/>
          <a:srcRect r="833"/>
          <a:stretch>
            <a:fillRect/>
          </a:stretch>
        </p:blipFill>
        <p:spPr bwMode="auto">
          <a:xfrm>
            <a:off x="5410200" y="0"/>
            <a:ext cx="3733800" cy="2620963"/>
          </a:xfrm>
          <a:prstGeom prst="rect">
            <a:avLst/>
          </a:prstGeom>
          <a:noFill/>
        </p:spPr>
      </p:pic>
      <p:sp>
        <p:nvSpPr>
          <p:cNvPr id="22" name="Rectángulo 21"/>
          <p:cNvSpPr/>
          <p:nvPr/>
        </p:nvSpPr>
        <p:spPr bwMode="auto">
          <a:xfrm>
            <a:off x="226864" y="2438400"/>
            <a:ext cx="8690273" cy="2452688"/>
          </a:xfrm>
          <a:prstGeom prst="rect">
            <a:avLst/>
          </a:prstGeom>
          <a:solidFill>
            <a:srgbClr val="FFFFFF">
              <a:alpha val="90000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s-ES_tradnl" b="1" dirty="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267200" y="4419600"/>
            <a:ext cx="4507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ÁREA DE MICROBIOLOGÍA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2412600" y="3729335"/>
            <a:ext cx="431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Arial"/>
                <a:cs typeface="Arial"/>
              </a:rPr>
              <a:t>Oferta </a:t>
            </a:r>
            <a:r>
              <a:rPr lang="es-ES_tradnl" sz="2400">
                <a:latin typeface="Arial"/>
                <a:cs typeface="Arial"/>
              </a:rPr>
              <a:t>académica 2020-2021</a:t>
            </a:r>
            <a:endParaRPr lang="es-ES_tradnl" sz="2400" dirty="0">
              <a:latin typeface="Arial"/>
              <a:cs typeface="Arial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13921" y="2905780"/>
            <a:ext cx="891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000000"/>
                </a:solidFill>
                <a:latin typeface="Arial"/>
                <a:cs typeface="Arial"/>
              </a:rPr>
              <a:t>PROYECTOS FIN DE GRADO BTG-CAM-NHD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 bwMode="auto">
          <a:xfrm>
            <a:off x="738187" y="2748886"/>
            <a:ext cx="7948613" cy="609600"/>
          </a:xfrm>
          <a:prstGeom prst="rect">
            <a:avLst/>
          </a:prstGeom>
          <a:solidFill>
            <a:schemeClr val="bg1">
              <a:lumMod val="7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  <p:sp>
        <p:nvSpPr>
          <p:cNvPr id="5" name="Rectángulo 4"/>
          <p:cNvSpPr/>
          <p:nvPr/>
        </p:nvSpPr>
        <p:spPr bwMode="auto">
          <a:xfrm>
            <a:off x="738187" y="4269165"/>
            <a:ext cx="7948613" cy="2289721"/>
          </a:xfrm>
          <a:prstGeom prst="rect">
            <a:avLst/>
          </a:prstGeom>
          <a:solidFill>
            <a:schemeClr val="bg1">
              <a:lumMod val="7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002668" y="553904"/>
            <a:ext cx="612651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b="1" dirty="0">
                <a:solidFill>
                  <a:srgbClr val="000000"/>
                </a:solidFill>
                <a:latin typeface="Arial"/>
                <a:cs typeface="Arial"/>
              </a:rPr>
              <a:t>PROYECTO 1:</a:t>
            </a:r>
          </a:p>
          <a:p>
            <a:pPr>
              <a:spcAft>
                <a:spcPts val="0"/>
              </a:spcAft>
            </a:pPr>
            <a:r>
              <a:rPr lang="es-ES_tradnl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AISLAMIENTO DE BACTERIAS DEGRADADORAS DE CONTAMINANTES ORGÁNICOS</a:t>
            </a:r>
          </a:p>
          <a:p>
            <a:pPr>
              <a:spcAft>
                <a:spcPts val="0"/>
              </a:spcAft>
            </a:pPr>
            <a:endParaRPr lang="es-ES_tradnl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67544" y="2060848"/>
            <a:ext cx="8661643" cy="457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0" tIns="360000" rIns="360000" bIns="360000" anchor="ctr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s-ES_tradnl" sz="2000" b="1" dirty="0">
                <a:solidFill>
                  <a:srgbClr val="000000"/>
                </a:solidFill>
                <a:latin typeface="Arial"/>
                <a:cs typeface="Arial"/>
              </a:rPr>
              <a:t>INTERÉS</a:t>
            </a:r>
          </a:p>
          <a:p>
            <a:pPr marL="342900" indent="-342900">
              <a:buFont typeface="Arial"/>
              <a:buChar char="•"/>
            </a:pPr>
            <a:r>
              <a:rPr lang="es-ES_tradnl" sz="2000" b="1" dirty="0" err="1">
                <a:solidFill>
                  <a:srgbClr val="000000"/>
                </a:solidFill>
                <a:latin typeface="Arial"/>
                <a:cs typeface="Arial"/>
              </a:rPr>
              <a:t>Biorremediación</a:t>
            </a:r>
            <a:r>
              <a:rPr lang="es-ES_tradnl" sz="2000" b="1" dirty="0">
                <a:solidFill>
                  <a:srgbClr val="000000"/>
                </a:solidFill>
                <a:latin typeface="Arial"/>
                <a:cs typeface="Arial"/>
              </a:rPr>
              <a:t> de suelos y aguas contaminadas</a:t>
            </a:r>
          </a:p>
          <a:p>
            <a:endParaRPr lang="es-ES_tradnl" sz="20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_tradnl" sz="2000" b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s-ES_tradnl" sz="2000" b="1" dirty="0">
                <a:solidFill>
                  <a:srgbClr val="000000"/>
                </a:solidFill>
                <a:latin typeface="Arial"/>
                <a:cs typeface="Arial"/>
              </a:rPr>
              <a:t>OBJETIVOS</a:t>
            </a:r>
          </a:p>
          <a:p>
            <a:endParaRPr lang="es-ES_tradnl" sz="20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/>
            <a:r>
              <a:rPr lang="es-ES_tradnl" sz="2000" b="1" dirty="0">
                <a:solidFill>
                  <a:srgbClr val="000000"/>
                </a:solidFill>
                <a:latin typeface="Arial"/>
                <a:cs typeface="Arial"/>
              </a:rPr>
              <a:t>1. Aislamiento de bacterias degradadoras de contaminantes orgánicos a partir de suelos contaminados, fangos de depuradoras o pilas de compostaje</a:t>
            </a:r>
          </a:p>
          <a:p>
            <a:pPr lvl="1"/>
            <a:endParaRPr lang="es-ES_tradnl" sz="20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/>
            <a:r>
              <a:rPr lang="es-ES_tradnl" sz="2000" b="1" dirty="0">
                <a:solidFill>
                  <a:srgbClr val="000000"/>
                </a:solidFill>
                <a:latin typeface="Arial"/>
                <a:cs typeface="Arial"/>
              </a:rPr>
              <a:t>2. Caracterización fisiológica y molecular de bacterias aisladas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570099"/>
            <a:ext cx="2146300" cy="1418741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 bwMode="auto">
          <a:xfrm>
            <a:off x="533400" y="4293096"/>
            <a:ext cx="8071048" cy="2088232"/>
          </a:xfrm>
          <a:prstGeom prst="rect">
            <a:avLst/>
          </a:prstGeom>
          <a:solidFill>
            <a:schemeClr val="accent6"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  <p:sp>
        <p:nvSpPr>
          <p:cNvPr id="8" name="Rectángulo 7"/>
          <p:cNvSpPr/>
          <p:nvPr/>
        </p:nvSpPr>
        <p:spPr bwMode="auto">
          <a:xfrm>
            <a:off x="533400" y="2160166"/>
            <a:ext cx="8071048" cy="1414264"/>
          </a:xfrm>
          <a:prstGeom prst="rect">
            <a:avLst/>
          </a:prstGeom>
          <a:solidFill>
            <a:schemeClr val="accent6"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23528" y="1772816"/>
            <a:ext cx="8136904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just" eaLnBrk="1" hangingPunct="1">
              <a:spcBef>
                <a:spcPct val="20000"/>
              </a:spcBef>
              <a:spcAft>
                <a:spcPts val="600"/>
              </a:spcAft>
            </a:pPr>
            <a:r>
              <a:rPr lang="es-ES_tradnl" sz="2000" b="1" dirty="0">
                <a:solidFill>
                  <a:srgbClr val="000000"/>
                </a:solidFill>
                <a:latin typeface="Arial"/>
                <a:cs typeface="Arial"/>
              </a:rPr>
              <a:t>INTERÉS </a:t>
            </a:r>
          </a:p>
          <a:p>
            <a:pPr marL="914400" lvl="1" indent="-457200" algn="just" eaLnBrk="1" hangingPunct="1">
              <a:spcBef>
                <a:spcPct val="20000"/>
              </a:spcBef>
              <a:buFont typeface="Arial"/>
              <a:buChar char="•"/>
            </a:pPr>
            <a:r>
              <a:rPr lang="es-ES_tradnl" sz="2000" b="1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Evaluación de la frecuencia de microorganismos resistentes en muestras de distinto origen.</a:t>
            </a:r>
          </a:p>
          <a:p>
            <a:pPr marL="914400" lvl="1" indent="-457200" algn="just" eaLnBrk="1" hangingPunct="1">
              <a:spcBef>
                <a:spcPct val="20000"/>
              </a:spcBef>
              <a:buFont typeface="Arial"/>
              <a:buChar char="•"/>
            </a:pPr>
            <a:r>
              <a:rPr lang="es-ES_tradnl" sz="2000" b="1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Diseño de estrategias para el uso racional de antimicrobianos</a:t>
            </a:r>
          </a:p>
          <a:p>
            <a:pPr lvl="1" algn="just" eaLnBrk="1" hangingPunct="1">
              <a:spcBef>
                <a:spcPct val="20000"/>
              </a:spcBef>
            </a:pPr>
            <a:endParaRPr lang="es-ES_tradnl" sz="2000" b="1" dirty="0">
              <a:solidFill>
                <a:srgbClr val="000000"/>
              </a:solidFill>
              <a:latin typeface="Arial"/>
              <a:ea typeface="ＭＳ Ｐゴシック" charset="-128"/>
              <a:cs typeface="Arial"/>
            </a:endParaRPr>
          </a:p>
          <a:p>
            <a:pPr marL="342900" indent="-342900" algn="just" eaLnBrk="1" hangingPunct="1">
              <a:spcBef>
                <a:spcPct val="20000"/>
              </a:spcBef>
              <a:spcAft>
                <a:spcPts val="1200"/>
              </a:spcAft>
            </a:pPr>
            <a:r>
              <a:rPr lang="es-ES_tradnl" sz="2000" b="1" dirty="0">
                <a:solidFill>
                  <a:srgbClr val="000000"/>
                </a:solidFill>
                <a:latin typeface="Arial"/>
                <a:cs typeface="Arial"/>
              </a:rPr>
              <a:t>OBJETIVOS</a:t>
            </a:r>
          </a:p>
          <a:p>
            <a:pPr marL="914400" lvl="1" indent="-457200">
              <a:spcAft>
                <a:spcPts val="1200"/>
              </a:spcAft>
              <a:buAutoNum type="arabicPeriod"/>
            </a:pPr>
            <a:r>
              <a:rPr lang="es-ES_tradnl" sz="20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Aislar microorganismos resistentes a antibióticos a partir de diversas muestras (ambientales, depuradoras, alimentos, </a:t>
            </a:r>
            <a:r>
              <a:rPr lang="es-ES_tradnl" sz="2000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etc</a:t>
            </a:r>
            <a:r>
              <a:rPr lang="es-ES_tradnl" sz="20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).</a:t>
            </a:r>
          </a:p>
          <a:p>
            <a:pPr marL="914400" lvl="1" indent="-457200">
              <a:spcAft>
                <a:spcPts val="1200"/>
              </a:spcAft>
              <a:buAutoNum type="arabicPeriod"/>
            </a:pPr>
            <a:r>
              <a:rPr lang="es-ES_tradnl" sz="20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Identificación de los microorganismos.</a:t>
            </a:r>
          </a:p>
          <a:p>
            <a:pPr marL="914400" lvl="1" indent="-457200">
              <a:spcAft>
                <a:spcPts val="1200"/>
              </a:spcAft>
              <a:buAutoNum type="arabicPeriod"/>
            </a:pPr>
            <a:r>
              <a:rPr lang="es-ES_tradnl" sz="20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Caracterización fenotípica de la resistencia.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195735" y="428472"/>
            <a:ext cx="6480721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b="1" dirty="0">
                <a:latin typeface="Arial"/>
                <a:cs typeface="Arial"/>
              </a:rPr>
              <a:t>PROYECTO 2:</a:t>
            </a:r>
          </a:p>
          <a:p>
            <a:r>
              <a:rPr lang="es-ES_tradnl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Aislamiento de microorganismos resistentes a antibióticos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07" y="388884"/>
            <a:ext cx="1590328" cy="12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05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 bwMode="auto">
          <a:xfrm>
            <a:off x="533400" y="4293096"/>
            <a:ext cx="8071048" cy="2232248"/>
          </a:xfrm>
          <a:prstGeom prst="rect">
            <a:avLst/>
          </a:prstGeom>
          <a:solidFill>
            <a:schemeClr val="bg2">
              <a:lumMod val="7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  <p:sp>
        <p:nvSpPr>
          <p:cNvPr id="8" name="Rectángulo 7"/>
          <p:cNvSpPr/>
          <p:nvPr/>
        </p:nvSpPr>
        <p:spPr bwMode="auto">
          <a:xfrm>
            <a:off x="533400" y="2492896"/>
            <a:ext cx="8071048" cy="1198240"/>
          </a:xfrm>
          <a:prstGeom prst="rect">
            <a:avLst/>
          </a:prstGeom>
          <a:solidFill>
            <a:schemeClr val="bg2">
              <a:lumMod val="7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33400" y="2132856"/>
            <a:ext cx="7948613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just" eaLnBrk="1" hangingPunct="1">
              <a:spcBef>
                <a:spcPct val="20000"/>
              </a:spcBef>
              <a:spcAft>
                <a:spcPts val="600"/>
              </a:spcAft>
            </a:pPr>
            <a:r>
              <a:rPr lang="es-ES_tradnl" sz="2000" b="1" dirty="0">
                <a:solidFill>
                  <a:srgbClr val="000000"/>
                </a:solidFill>
                <a:latin typeface="Arial"/>
                <a:cs typeface="Arial"/>
              </a:rPr>
              <a:t>INTERÉS </a:t>
            </a:r>
          </a:p>
          <a:p>
            <a:pPr marL="800100" lvl="1" indent="-342900" algn="just" eaLnBrk="1" hangingPunct="1">
              <a:spcBef>
                <a:spcPct val="20000"/>
              </a:spcBef>
              <a:buFont typeface="Arial"/>
              <a:buChar char="•"/>
            </a:pPr>
            <a:r>
              <a:rPr lang="es-ES_tradnl" sz="2000" b="1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Desarrollo de tratamientos alternativos a los antibióticos convencionales para combatir infecciones de microorganismos </a:t>
            </a:r>
            <a:r>
              <a:rPr lang="es-ES_tradnl" sz="2000" b="1" dirty="0" err="1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multirresistentes</a:t>
            </a:r>
            <a:r>
              <a:rPr lang="es-ES_tradnl" sz="2000" b="1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.</a:t>
            </a:r>
          </a:p>
          <a:p>
            <a:pPr lvl="1" algn="just" eaLnBrk="1" hangingPunct="1">
              <a:spcBef>
                <a:spcPct val="20000"/>
              </a:spcBef>
            </a:pPr>
            <a:endParaRPr lang="es-ES_tradnl" sz="2000" b="1" dirty="0">
              <a:solidFill>
                <a:srgbClr val="000000"/>
              </a:solidFill>
              <a:latin typeface="Arial"/>
              <a:ea typeface="ＭＳ Ｐゴシック" charset="-128"/>
              <a:cs typeface="Arial"/>
            </a:endParaRPr>
          </a:p>
          <a:p>
            <a:pPr marL="342900" indent="-342900" algn="just" eaLnBrk="1" hangingPunct="1">
              <a:spcBef>
                <a:spcPct val="20000"/>
              </a:spcBef>
              <a:spcAft>
                <a:spcPts val="1200"/>
              </a:spcAft>
            </a:pPr>
            <a:r>
              <a:rPr lang="es-ES_tradnl" sz="2000" b="1" dirty="0">
                <a:solidFill>
                  <a:srgbClr val="000000"/>
                </a:solidFill>
                <a:latin typeface="Arial"/>
                <a:cs typeface="Arial"/>
              </a:rPr>
              <a:t>OBJETIVOS</a:t>
            </a:r>
          </a:p>
          <a:p>
            <a:pPr marL="914400" lvl="1" indent="-457200">
              <a:spcAft>
                <a:spcPts val="1200"/>
              </a:spcAft>
              <a:buAutoNum type="arabicPeriod"/>
            </a:pPr>
            <a:r>
              <a:rPr lang="es-ES_tradnl" sz="20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Aislar microorganismos productores de compuestos antimicrobianos a partir de diversas muestras (ambientales, alimentos fermentados, </a:t>
            </a:r>
            <a:r>
              <a:rPr lang="es-ES_tradnl" sz="2000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etc</a:t>
            </a:r>
            <a:r>
              <a:rPr lang="es-ES_tradnl" sz="20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).</a:t>
            </a:r>
          </a:p>
          <a:p>
            <a:pPr marL="914400" lvl="1" indent="-457200">
              <a:spcAft>
                <a:spcPts val="1200"/>
              </a:spcAft>
              <a:buAutoNum type="arabicPeriod"/>
            </a:pPr>
            <a:r>
              <a:rPr lang="es-ES_tradnl" sz="20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Identificación de los microorganismos.</a:t>
            </a:r>
          </a:p>
          <a:p>
            <a:pPr marL="914400" lvl="1" indent="-457200">
              <a:spcAft>
                <a:spcPts val="1200"/>
              </a:spcAft>
              <a:buAutoNum type="arabicPeriod"/>
            </a:pPr>
            <a:r>
              <a:rPr lang="es-ES_tradnl" sz="20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Caracterización del espectro de acción y MIC.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267744" y="404664"/>
            <a:ext cx="66967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b="1" dirty="0">
                <a:latin typeface="Arial"/>
                <a:cs typeface="Arial"/>
              </a:rPr>
              <a:t>PROYECTO 3:</a:t>
            </a:r>
          </a:p>
          <a:p>
            <a:r>
              <a:rPr lang="es-ES_tradnl" b="1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Aislamiento de microorganismos productores de compuestos antimicrobianos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28" r="47855" b="12343"/>
          <a:stretch/>
        </p:blipFill>
        <p:spPr>
          <a:xfrm>
            <a:off x="539552" y="404664"/>
            <a:ext cx="1450263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/>
          <p:cNvGrpSpPr/>
          <p:nvPr/>
        </p:nvGrpSpPr>
        <p:grpSpPr>
          <a:xfrm>
            <a:off x="533400" y="1879679"/>
            <a:ext cx="8382000" cy="4717673"/>
            <a:chOff x="457200" y="2220991"/>
            <a:chExt cx="8382000" cy="4717673"/>
          </a:xfrm>
        </p:grpSpPr>
        <p:sp>
          <p:nvSpPr>
            <p:cNvPr id="16" name="Rectángulo 15"/>
            <p:cNvSpPr/>
            <p:nvPr/>
          </p:nvSpPr>
          <p:spPr bwMode="auto">
            <a:xfrm>
              <a:off x="457200" y="3581400"/>
              <a:ext cx="7948613" cy="3069232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_tradn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endParaRPr>
            </a:p>
          </p:txBody>
        </p:sp>
        <p:sp>
          <p:nvSpPr>
            <p:cNvPr id="15" name="Rectángulo 14"/>
            <p:cNvSpPr/>
            <p:nvPr/>
          </p:nvSpPr>
          <p:spPr bwMode="auto">
            <a:xfrm>
              <a:off x="457200" y="2601991"/>
              <a:ext cx="7948613" cy="491908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_tradn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endParaRP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533400" y="3306901"/>
              <a:ext cx="8305800" cy="363176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342900" indent="-342900" eaLnBrk="1" hangingPunct="1"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</a:pPr>
              <a:endParaRPr lang="es-ES_tradnl" sz="2000" b="1" dirty="0">
                <a:latin typeface="Arial"/>
                <a:cs typeface="Arial"/>
              </a:endParaRPr>
            </a:p>
            <a:p>
              <a:pPr lvl="2" indent="-457200" eaLnBrk="1" hangingPunct="1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s-ES_tradnl" sz="2000" b="1" dirty="0">
                  <a:latin typeface="Arial"/>
                  <a:cs typeface="Arial"/>
                </a:rPr>
                <a:t>Familiarizarse con las técnicas usadas en análisis microbiológicos y físico-químicos de aguas</a:t>
              </a:r>
            </a:p>
            <a:p>
              <a:pPr lvl="2" indent="-457200" eaLnBrk="1" hangingPunct="1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endParaRPr lang="es-ES_tradnl" sz="2000" b="1" dirty="0">
                <a:latin typeface="Arial"/>
                <a:cs typeface="Arial"/>
              </a:endParaRPr>
            </a:p>
            <a:p>
              <a:pPr lvl="2" indent="-457200" eaLnBrk="1" hangingPunct="1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s-ES_tradnl" sz="2000" b="1" dirty="0">
                  <a:latin typeface="Arial"/>
                  <a:cs typeface="Arial"/>
                </a:rPr>
                <a:t>Realizar una analítica con las técnicas recogidas en las legislación de aguas sospechosas de contaminación</a:t>
              </a:r>
            </a:p>
            <a:p>
              <a:pPr lvl="2" indent="-457200" eaLnBrk="1" hangingPunct="1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endParaRPr lang="es-ES_tradnl" sz="2000" b="1" dirty="0">
                <a:latin typeface="Arial"/>
                <a:cs typeface="Arial"/>
              </a:endParaRPr>
            </a:p>
            <a:p>
              <a:pPr lvl="2" indent="-457200" eaLnBrk="1" hangingPunct="1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s-ES_tradnl" sz="2000" b="1" dirty="0">
                  <a:latin typeface="Arial"/>
                  <a:cs typeface="Arial"/>
                </a:rPr>
                <a:t>Interpretar la analítica y sacar conclusiones sobre la contaminación medida</a:t>
              </a:r>
            </a:p>
            <a:p>
              <a:pPr>
                <a:spcBef>
                  <a:spcPts val="0"/>
                </a:spcBef>
                <a:spcAft>
                  <a:spcPts val="600"/>
                </a:spcAft>
              </a:pPr>
              <a:endParaRPr lang="es-ES_tradnl" sz="2000" dirty="0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509587" y="2220991"/>
              <a:ext cx="228600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_tradnl" sz="2000" b="1" dirty="0">
                  <a:latin typeface="Arial"/>
                  <a:cs typeface="Arial"/>
                </a:rPr>
                <a:t>INTERÉS</a:t>
              </a:r>
              <a:r>
                <a:rPr lang="es-ES_tradnl" sz="2000" dirty="0">
                  <a:latin typeface="Arial"/>
                  <a:cs typeface="Arial"/>
                </a:rPr>
                <a:t>:</a:t>
              </a: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533400" y="2601991"/>
              <a:ext cx="624840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_tradnl" sz="2000" b="1" dirty="0">
                  <a:latin typeface="Arial"/>
                  <a:cs typeface="Arial"/>
                </a:rPr>
                <a:t>	Aguas contaminadas / uso de las aguas</a:t>
              </a: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509587" y="3181290"/>
              <a:ext cx="228600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_tradnl" sz="2000" b="1" dirty="0">
                  <a:latin typeface="Arial"/>
                  <a:cs typeface="Arial"/>
                </a:rPr>
                <a:t>OBJETIVOS:</a:t>
              </a:r>
            </a:p>
          </p:txBody>
        </p:sp>
      </p:grp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699792" y="620688"/>
            <a:ext cx="644420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b="1" dirty="0">
                <a:solidFill>
                  <a:srgbClr val="000000"/>
                </a:solidFill>
                <a:latin typeface="Arial"/>
                <a:cs typeface="Arial"/>
              </a:rPr>
              <a:t>PROYECTO 4:</a:t>
            </a:r>
          </a:p>
          <a:p>
            <a:r>
              <a:rPr lang="es-ES_tradnl" b="1" dirty="0">
                <a:solidFill>
                  <a:schemeClr val="accent1"/>
                </a:solidFill>
                <a:latin typeface="Arial"/>
                <a:cs typeface="Arial"/>
              </a:rPr>
              <a:t>ANÁLISIS MICROBIOLÓGICO DE AGUAS</a:t>
            </a:r>
          </a:p>
          <a:p>
            <a:pPr lvl="1"/>
            <a:endParaRPr lang="es-ES_tradnl" sz="2000" b="1" dirty="0">
              <a:latin typeface="Arial"/>
              <a:cs typeface="Arial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rcRect t="7422" b="9501"/>
          <a:stretch>
            <a:fillRect/>
          </a:stretch>
        </p:blipFill>
        <p:spPr>
          <a:xfrm>
            <a:off x="403824" y="476672"/>
            <a:ext cx="2114670" cy="1166517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 bwMode="auto">
          <a:xfrm>
            <a:off x="539552" y="3456112"/>
            <a:ext cx="7948613" cy="2971800"/>
          </a:xfrm>
          <a:prstGeom prst="rect">
            <a:avLst/>
          </a:prstGeom>
          <a:solidFill>
            <a:srgbClr val="C0504D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  <p:sp>
        <p:nvSpPr>
          <p:cNvPr id="15" name="Rectángulo 14"/>
          <p:cNvSpPr/>
          <p:nvPr/>
        </p:nvSpPr>
        <p:spPr bwMode="auto">
          <a:xfrm>
            <a:off x="539552" y="2369840"/>
            <a:ext cx="7948613" cy="491908"/>
          </a:xfrm>
          <a:prstGeom prst="rect">
            <a:avLst/>
          </a:prstGeom>
          <a:solidFill>
            <a:srgbClr val="C0504D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3528" y="3181613"/>
            <a:ext cx="8598024" cy="36317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endParaRPr lang="es-ES_tradnl" sz="2000" b="1" dirty="0">
              <a:latin typeface="Arial"/>
              <a:cs typeface="Arial"/>
            </a:endParaRPr>
          </a:p>
          <a:p>
            <a:pPr lvl="2" indent="-457200" eaLnBrk="1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2000" b="1" dirty="0">
                <a:latin typeface="Arial"/>
                <a:cs typeface="Arial"/>
              </a:rPr>
              <a:t>Familiarizarse con las técnicas usadas en análisis microbiológico de alimentos</a:t>
            </a:r>
          </a:p>
          <a:p>
            <a:pPr lvl="2" indent="-457200" eaLnBrk="1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s-ES_tradnl" sz="2000" b="1" dirty="0">
              <a:latin typeface="Arial"/>
              <a:cs typeface="Arial"/>
            </a:endParaRPr>
          </a:p>
          <a:p>
            <a:pPr lvl="2" indent="-457200" eaLnBrk="1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2000" b="1" dirty="0">
                <a:latin typeface="Arial"/>
                <a:cs typeface="Arial"/>
              </a:rPr>
              <a:t>Realizar una analítica con las técnicas recogidas en las legislación sobre seguridad alimentaria</a:t>
            </a:r>
          </a:p>
          <a:p>
            <a:pPr lvl="2" indent="-457200" eaLnBrk="1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s-ES_tradnl" sz="2000" b="1" dirty="0">
              <a:latin typeface="Arial"/>
              <a:cs typeface="Arial"/>
            </a:endParaRPr>
          </a:p>
          <a:p>
            <a:pPr lvl="2" indent="-457200" eaLnBrk="1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2000" b="1" dirty="0">
                <a:latin typeface="Arial"/>
                <a:cs typeface="Arial"/>
              </a:rPr>
              <a:t>Interpretar la analítica y sacar conclusiones sobre la contaminación medida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s-ES_tradnl" sz="2000" dirty="0"/>
          </a:p>
        </p:txBody>
      </p:sp>
      <p:sp>
        <p:nvSpPr>
          <p:cNvPr id="9" name="CuadroTexto 8"/>
          <p:cNvSpPr txBox="1"/>
          <p:nvPr/>
        </p:nvSpPr>
        <p:spPr>
          <a:xfrm>
            <a:off x="591939" y="1988840"/>
            <a:ext cx="22860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2000" b="1" dirty="0">
                <a:latin typeface="Arial"/>
                <a:cs typeface="Arial"/>
              </a:rPr>
              <a:t>INTERÉS</a:t>
            </a:r>
            <a:r>
              <a:rPr lang="es-ES_tradnl" sz="2000" dirty="0">
                <a:latin typeface="Arial"/>
                <a:cs typeface="Arial"/>
              </a:rPr>
              <a:t>: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827584" y="2412186"/>
            <a:ext cx="732645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s-ES_tradnl" sz="2000" b="1" dirty="0">
                <a:latin typeface="Arial"/>
                <a:cs typeface="Arial"/>
              </a:rPr>
              <a:t>Control de la calidad microbiológica de los alimentos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91939" y="3056002"/>
            <a:ext cx="22860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2000" b="1" dirty="0">
                <a:latin typeface="Arial"/>
                <a:cs typeface="Arial"/>
              </a:rPr>
              <a:t>OBJETIVOS: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871787" y="500480"/>
            <a:ext cx="6247061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b="1" dirty="0">
                <a:solidFill>
                  <a:srgbClr val="000000"/>
                </a:solidFill>
                <a:latin typeface="Arial"/>
                <a:cs typeface="Arial"/>
              </a:rPr>
              <a:t>PROYECTO 5:</a:t>
            </a:r>
          </a:p>
          <a:p>
            <a:r>
              <a:rPr lang="es-ES_tradnl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CALIDAD MICROBIOLÓGICA DE LOS ALIMENTOS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04" y="456208"/>
            <a:ext cx="1944688" cy="12446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540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/>
          <p:cNvGrpSpPr/>
          <p:nvPr/>
        </p:nvGrpSpPr>
        <p:grpSpPr>
          <a:xfrm>
            <a:off x="251520" y="1796480"/>
            <a:ext cx="8856984" cy="4584848"/>
            <a:chOff x="175320" y="1628800"/>
            <a:chExt cx="8856984" cy="4584848"/>
          </a:xfrm>
        </p:grpSpPr>
        <p:sp>
          <p:nvSpPr>
            <p:cNvPr id="16" name="Rectángulo 15"/>
            <p:cNvSpPr/>
            <p:nvPr/>
          </p:nvSpPr>
          <p:spPr bwMode="auto">
            <a:xfrm>
              <a:off x="313184" y="3581400"/>
              <a:ext cx="8503096" cy="2632248"/>
            </a:xfrm>
            <a:prstGeom prst="rect">
              <a:avLst/>
            </a:prstGeom>
            <a:solidFill>
              <a:srgbClr val="31859C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_tradn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endParaRPr>
            </a:p>
          </p:txBody>
        </p:sp>
        <p:sp>
          <p:nvSpPr>
            <p:cNvPr id="15" name="Rectángulo 14"/>
            <p:cNvSpPr/>
            <p:nvPr/>
          </p:nvSpPr>
          <p:spPr bwMode="auto">
            <a:xfrm>
              <a:off x="175320" y="1988841"/>
              <a:ext cx="8784976" cy="1148208"/>
            </a:xfrm>
            <a:prstGeom prst="rect">
              <a:avLst/>
            </a:prstGeom>
            <a:solidFill>
              <a:schemeClr val="accent5">
                <a:lumMod val="75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_tradn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endParaRP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319336" y="3306901"/>
              <a:ext cx="8305800" cy="278537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342900" indent="-342900" eaLnBrk="1" hangingPunct="1"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</a:pPr>
              <a:endParaRPr lang="es-ES_tradnl" sz="2000" b="1" dirty="0">
                <a:latin typeface="Arial"/>
                <a:cs typeface="Arial"/>
              </a:endParaRPr>
            </a:p>
            <a:p>
              <a:pPr lvl="2" indent="-457200" eaLnBrk="1" hangingPunct="1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s-ES_tradnl" sz="2000" b="1" dirty="0">
                  <a:latin typeface="Arial"/>
                  <a:cs typeface="Arial"/>
                </a:rPr>
                <a:t>Familiarizarse con las técnicas usadas en análisis microbiológicos de alimentos y recuento de bacterias lácticas</a:t>
              </a:r>
            </a:p>
            <a:p>
              <a:pPr lvl="2" indent="-457200" eaLnBrk="1" hangingPunct="1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s-ES_tradnl" sz="2000" b="1" dirty="0">
                  <a:latin typeface="Arial"/>
                  <a:cs typeface="Arial"/>
                </a:rPr>
                <a:t>Realizar una analítica con las técnicas recogidas en las legislación</a:t>
              </a:r>
            </a:p>
            <a:p>
              <a:pPr lvl="2" indent="-457200" eaLnBrk="1" hangingPunct="1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s-ES_tradnl" sz="2000" b="1" dirty="0">
                  <a:latin typeface="Arial"/>
                  <a:cs typeface="Arial"/>
                </a:rPr>
                <a:t>Interpretar la analítica y sacar conclusiones sobre el </a:t>
              </a:r>
              <a:r>
                <a:rPr lang="es-ES_tradnl" sz="2000" b="1">
                  <a:latin typeface="Arial"/>
                  <a:cs typeface="Arial"/>
                </a:rPr>
                <a:t>contenido microbiológico </a:t>
              </a:r>
              <a:r>
                <a:rPr lang="es-ES_tradnl" sz="2000" b="1" dirty="0">
                  <a:latin typeface="Arial"/>
                  <a:cs typeface="Arial"/>
                </a:rPr>
                <a:t>de los alimentos analizados</a:t>
              </a: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509587" y="1628800"/>
              <a:ext cx="228600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_tradnl" sz="2000" b="1" dirty="0">
                  <a:latin typeface="Arial"/>
                  <a:cs typeface="Arial"/>
                </a:rPr>
                <a:t>INTERÉS</a:t>
              </a:r>
              <a:r>
                <a:rPr lang="es-ES_tradnl" sz="2000" dirty="0">
                  <a:latin typeface="Arial"/>
                  <a:cs typeface="Arial"/>
                </a:rPr>
                <a:t>:</a:t>
              </a: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607368" y="2121386"/>
              <a:ext cx="8424936" cy="101566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342900" indent="-342900">
                <a:spcAft>
                  <a:spcPts val="600"/>
                </a:spcAft>
                <a:buFont typeface="Arial"/>
                <a:buChar char="•"/>
              </a:pPr>
              <a:r>
                <a:rPr lang="es-ES_tradnl" sz="2000" b="1" dirty="0">
                  <a:latin typeface="Arial"/>
                  <a:cs typeface="Arial"/>
                </a:rPr>
                <a:t>Identificación y recuento de los diferentes microorganismos presentes en los productos fermentados disponibles comercialmente o caseros</a:t>
              </a: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509587" y="3181290"/>
              <a:ext cx="228600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_tradnl" sz="2000" b="1" dirty="0">
                  <a:latin typeface="Arial"/>
                  <a:cs typeface="Arial"/>
                </a:rPr>
                <a:t>OBJETIVOS:</a:t>
              </a:r>
            </a:p>
          </p:txBody>
        </p:sp>
      </p:grp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627784" y="356464"/>
            <a:ext cx="6408712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b="1" dirty="0">
                <a:solidFill>
                  <a:srgbClr val="000000"/>
                </a:solidFill>
                <a:latin typeface="Arial"/>
                <a:cs typeface="Arial"/>
              </a:rPr>
              <a:t>PROYECTO 6:</a:t>
            </a:r>
          </a:p>
          <a:p>
            <a:r>
              <a:rPr lang="es-ES_tradnl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PRODUCTOS FERMENTADOS: FUENTE DE BACTERIAS VIVAS</a:t>
            </a:r>
          </a:p>
        </p:txBody>
      </p:sp>
      <p:pic>
        <p:nvPicPr>
          <p:cNvPr id="1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77" y="364455"/>
            <a:ext cx="1362075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8236"/>
            <a:ext cx="1216025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371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6"/>
          <p:cNvGrpSpPr/>
          <p:nvPr/>
        </p:nvGrpSpPr>
        <p:grpSpPr>
          <a:xfrm>
            <a:off x="304800" y="2220991"/>
            <a:ext cx="8610600" cy="2122409"/>
            <a:chOff x="228600" y="2220991"/>
            <a:chExt cx="8610600" cy="2122409"/>
          </a:xfrm>
        </p:grpSpPr>
        <p:sp>
          <p:nvSpPr>
            <p:cNvPr id="15" name="Rectángulo 14"/>
            <p:cNvSpPr/>
            <p:nvPr/>
          </p:nvSpPr>
          <p:spPr bwMode="auto">
            <a:xfrm>
              <a:off x="228600" y="2622074"/>
              <a:ext cx="8581669" cy="1721326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_tradn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28600" y="2220991"/>
              <a:ext cx="6805614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_tradnl" sz="2000" b="1" dirty="0">
                  <a:latin typeface="Arial"/>
                  <a:cs typeface="Arial"/>
                </a:rPr>
                <a:t>¿QUIEN PUEDE OPTAR A ESTA MODALIDAD?</a:t>
              </a:r>
              <a:r>
                <a:rPr lang="es-ES_tradnl" sz="2000" dirty="0">
                  <a:latin typeface="Arial"/>
                  <a:cs typeface="Arial"/>
                </a:rPr>
                <a:t>:</a:t>
              </a: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228600" y="2743760"/>
              <a:ext cx="8610600" cy="147732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190500" indent="-190500" algn="just">
                <a:spcAft>
                  <a:spcPts val="600"/>
                </a:spcAft>
                <a:buFont typeface="Arial"/>
                <a:buChar char="•"/>
              </a:pPr>
              <a:r>
                <a:rPr lang="es-ES_tradnl" sz="2000" b="1" dirty="0" err="1">
                  <a:latin typeface="Arial"/>
                  <a:cs typeface="Arial"/>
                </a:rPr>
                <a:t>Alumnos internos del Área de Microbiología</a:t>
              </a:r>
            </a:p>
            <a:p>
              <a:pPr marL="190500" indent="-190500" algn="just">
                <a:spcAft>
                  <a:spcPts val="600"/>
                </a:spcAft>
                <a:buFont typeface="Arial"/>
                <a:buChar char="•"/>
              </a:pPr>
              <a:r>
                <a:rPr lang="es-ES_tradnl" sz="2000" b="1" dirty="0" err="1">
                  <a:latin typeface="Arial"/>
                  <a:cs typeface="Arial"/>
                </a:rPr>
                <a:t>Alumnos internos de laboratorios externos a la UPO (CSIC, etc.)</a:t>
              </a:r>
            </a:p>
            <a:p>
              <a:pPr marL="190500" indent="-190500" algn="just">
                <a:spcAft>
                  <a:spcPts val="600"/>
                </a:spcAft>
                <a:buFont typeface="Arial"/>
                <a:buChar char="•"/>
              </a:pPr>
              <a:r>
                <a:rPr lang="es-ES_tradnl" sz="2000" b="1" dirty="0">
                  <a:latin typeface="Arial"/>
                  <a:cs typeface="Arial"/>
                </a:rPr>
                <a:t>Alumnos en prácticas/trabajadores en empresas que impliquen trabajo de investigación </a:t>
              </a:r>
            </a:p>
          </p:txBody>
        </p:sp>
      </p:grp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358095" y="609600"/>
            <a:ext cx="546237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b="1" dirty="0">
                <a:solidFill>
                  <a:srgbClr val="000000"/>
                </a:solidFill>
                <a:latin typeface="Arial"/>
                <a:cs typeface="Arial"/>
              </a:rPr>
              <a:t>PROYECTO 7:</a:t>
            </a:r>
          </a:p>
          <a:p>
            <a:r>
              <a:rPr lang="es-ES_tradnl" sz="2000" b="1" dirty="0">
                <a:solidFill>
                  <a:srgbClr val="000000"/>
                </a:solidFill>
                <a:latin typeface="Arial"/>
                <a:cs typeface="Arial"/>
              </a:rPr>
              <a:t>TUTORIZACION DE PROYECTOS EXTERNOS</a:t>
            </a:r>
            <a:endParaRPr lang="es-ES_tradnl" sz="2000" b="1" dirty="0">
              <a:latin typeface="Arial"/>
              <a:cs typeface="Arial"/>
            </a:endParaRPr>
          </a:p>
          <a:p>
            <a:endParaRPr lang="es-ES_tradnl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t="14450" b="43775"/>
          <a:stretch>
            <a:fillRect/>
          </a:stretch>
        </p:blipFill>
        <p:spPr>
          <a:xfrm>
            <a:off x="747923" y="597159"/>
            <a:ext cx="2324100" cy="145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93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5"/>
          <p:cNvSpPr/>
          <p:nvPr/>
        </p:nvSpPr>
        <p:spPr bwMode="auto">
          <a:xfrm>
            <a:off x="936743" y="1628800"/>
            <a:ext cx="6947626" cy="3456384"/>
          </a:xfrm>
          <a:prstGeom prst="rect">
            <a:avLst/>
          </a:prstGeom>
          <a:solidFill>
            <a:schemeClr val="accent5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979712" y="1988254"/>
            <a:ext cx="5462377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sz="2000" b="1" dirty="0">
                <a:solidFill>
                  <a:srgbClr val="000000"/>
                </a:solidFill>
                <a:latin typeface="Arial"/>
                <a:cs typeface="Arial"/>
              </a:rPr>
              <a:t>AROA LÓPEZ SÁNCHEZ</a:t>
            </a:r>
          </a:p>
          <a:p>
            <a:r>
              <a:rPr lang="es-ES_tradnl" sz="2000" b="1" dirty="0">
                <a:solidFill>
                  <a:srgbClr val="000000"/>
                </a:solidFill>
                <a:latin typeface="Arial"/>
                <a:cs typeface="Arial"/>
              </a:rPr>
              <a:t>E-mail: </a:t>
            </a:r>
            <a:r>
              <a:rPr lang="es-ES_tradnl" sz="2000" b="1" dirty="0" err="1">
                <a:solidFill>
                  <a:srgbClr val="000000"/>
                </a:solidFill>
                <a:latin typeface="Arial"/>
                <a:cs typeface="Arial"/>
              </a:rPr>
              <a:t>arlopsan@upo.es</a:t>
            </a:r>
            <a:endParaRPr lang="es-ES_tradnl" sz="20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_tradnl" sz="2000" b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s-ES_tradnl" sz="2000" b="1" dirty="0">
                <a:solidFill>
                  <a:srgbClr val="000000"/>
                </a:solidFill>
                <a:latin typeface="Arial"/>
                <a:cs typeface="Arial"/>
              </a:rPr>
              <a:t>EVA MARÍA CAMACHO FERNÁNDEZ</a:t>
            </a:r>
          </a:p>
          <a:p>
            <a:r>
              <a:rPr lang="es-ES_tradnl" sz="2000" b="1" dirty="0">
                <a:solidFill>
                  <a:srgbClr val="000000"/>
                </a:solidFill>
                <a:latin typeface="Arial"/>
                <a:cs typeface="Arial"/>
              </a:rPr>
              <a:t>E-mail: </a:t>
            </a:r>
            <a:r>
              <a:rPr lang="es-ES_tradnl" sz="2000" b="1" dirty="0" err="1">
                <a:solidFill>
                  <a:srgbClr val="000000"/>
                </a:solidFill>
                <a:latin typeface="Arial"/>
                <a:cs typeface="Arial"/>
              </a:rPr>
              <a:t>emcamfer@upo.es</a:t>
            </a:r>
            <a:endParaRPr lang="es-ES_tradnl" sz="20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_tradnl" sz="2000" b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s-ES_tradnl" sz="2000" b="1" dirty="0">
                <a:solidFill>
                  <a:srgbClr val="000000"/>
                </a:solidFill>
                <a:latin typeface="Arial"/>
                <a:cs typeface="Arial"/>
              </a:rPr>
              <a:t>AMANDO FLORES DÍAZ</a:t>
            </a:r>
          </a:p>
          <a:p>
            <a:r>
              <a:rPr lang="es-ES_tradnl" sz="2000" b="1" dirty="0">
                <a:solidFill>
                  <a:srgbClr val="000000"/>
                </a:solidFill>
                <a:latin typeface="Arial"/>
                <a:cs typeface="Arial"/>
              </a:rPr>
              <a:t>E-</a:t>
            </a:r>
            <a:r>
              <a:rPr lang="es-ES_tradnl" sz="2000" b="1" dirty="0" err="1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lang="es-ES_tradnl" sz="2000" b="1" dirty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s-ES_tradnl" sz="2000" b="1" dirty="0" err="1">
                <a:solidFill>
                  <a:srgbClr val="000000"/>
                </a:solidFill>
                <a:latin typeface="Arial"/>
                <a:cs typeface="Arial"/>
              </a:rPr>
              <a:t>aflodia@upo.es</a:t>
            </a:r>
            <a:endParaRPr lang="es-ES_tradnl" sz="20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_tradnl" sz="20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s-ES_tradnl" sz="2000" b="1" dirty="0">
              <a:latin typeface="Arial"/>
              <a:cs typeface="Arial"/>
            </a:endParaRPr>
          </a:p>
          <a:p>
            <a:endParaRPr lang="es-ES_tradnl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47147" y="1052736"/>
            <a:ext cx="2207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solidFill>
                  <a:srgbClr val="000000"/>
                </a:solidFill>
                <a:latin typeface="Arial"/>
                <a:cs typeface="Arial"/>
              </a:rPr>
              <a:t>CONTACTOS:</a:t>
            </a:r>
          </a:p>
        </p:txBody>
      </p:sp>
    </p:spTree>
    <p:extLst>
      <p:ext uri="{BB962C8B-B14F-4D97-AF65-F5344CB8AC3E}">
        <p14:creationId xmlns:p14="http://schemas.microsoft.com/office/powerpoint/2010/main" val="426164878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 en blanc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2562</TotalTime>
  <Words>559</Words>
  <Application>Microsoft Office PowerPoint</Application>
  <PresentationFormat>Presentación en pantalla (4:3)</PresentationFormat>
  <Paragraphs>98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Comic Sans MS</vt:lpstr>
      <vt:lpstr>Times</vt:lpstr>
      <vt:lpstr>Times New Roman</vt:lpstr>
      <vt:lpstr>Presentación en blanco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LAB/UPO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Govantes</dc:creator>
  <cp:lastModifiedBy>familia</cp:lastModifiedBy>
  <cp:revision>149</cp:revision>
  <cp:lastPrinted>2004-10-06T10:08:50Z</cp:lastPrinted>
  <dcterms:created xsi:type="dcterms:W3CDTF">2012-10-05T08:45:44Z</dcterms:created>
  <dcterms:modified xsi:type="dcterms:W3CDTF">2020-04-01T18:02:43Z</dcterms:modified>
</cp:coreProperties>
</file>