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2" r:id="rId3"/>
    <p:sldId id="327" r:id="rId4"/>
    <p:sldId id="328" r:id="rId5"/>
    <p:sldId id="317" r:id="rId6"/>
    <p:sldId id="318" r:id="rId7"/>
    <p:sldId id="319" r:id="rId8"/>
    <p:sldId id="320" r:id="rId9"/>
    <p:sldId id="321" r:id="rId10"/>
    <p:sldId id="315" r:id="rId11"/>
    <p:sldId id="323" r:id="rId12"/>
    <p:sldId id="293" r:id="rId13"/>
    <p:sldId id="331" r:id="rId14"/>
    <p:sldId id="324" r:id="rId15"/>
    <p:sldId id="256" r:id="rId16"/>
    <p:sldId id="330" r:id="rId17"/>
    <p:sldId id="314" r:id="rId18"/>
    <p:sldId id="33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77A58-74E4-4510-A17B-EB6F19A02273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08354-1EB9-4D0C-B461-3A0E207B00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92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04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44EA-699E-4107-9AAF-0B4AEF7BA57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885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552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31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068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604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58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68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3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B9F8BC-A815-4DE1-8AB0-32C68DCDE843}" type="slidenum">
              <a:rPr lang="es-ES"/>
              <a:pPr eaLnBrk="1" hangingPunct="1"/>
              <a:t>5</a:t>
            </a:fld>
            <a:endParaRPr lang="es-E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02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06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44EA-699E-4107-9AAF-0B4AEF7BA57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66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E9EDD-E7A0-4928-BD8C-934B6DEE4BD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25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E9EDD-E7A0-4928-BD8C-934B6DEE4BD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84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12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codeoflif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munrui@upo.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mTP7uz169dyrLM&amp;tbnid=Fh8uLux12jgPfM:&amp;ved=0CAUQjRw&amp;url=http://congeladosdeca.com/catalogo/3/Precocinados/pg8&amp;ei=WGLzUt2DLbOX0QWyiIHQDQ&amp;bvm=bv.60799247,d.d2k&amp;psig=AFQjCNETudGCMLSAd-_OVCf-U0rWVYl5qA&amp;ust=139176852404070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munrui@upo.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rcodeoflife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munrui@upo.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Proyecto fin de grado</a:t>
            </a:r>
            <a:br>
              <a:rPr lang="es-ES" dirty="0"/>
            </a:br>
            <a:r>
              <a:rPr lang="es-ES" dirty="0"/>
              <a:t>Área de Genética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Grado en Nutrición humana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858148" y="64293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05/02/2013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99792" y="4577834"/>
            <a:ext cx="342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Manuel Muñoz: </a:t>
            </a:r>
            <a:r>
              <a:rPr lang="es-ES" dirty="0"/>
              <a:t>mmunrui@upo.es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360580"/>
            <a:ext cx="2270503" cy="27246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04880"/>
            <a:ext cx="4005578" cy="27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:\Users\carmengo\Downloads\IMG_20170314_1448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617686"/>
            <a:ext cx="1845469" cy="13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 descr="C:\Users\carmengo\Downloads\IMG_20170314_144902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6" y="1617686"/>
            <a:ext cx="1764506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 descr="C:\Users\carmengo\Downloads\IMG_20170314_151755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038" y="1617686"/>
            <a:ext cx="16573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 descr="C:\Users\carmengo\Downloads\IMG_20170314_1500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" y="3319327"/>
            <a:ext cx="1845469" cy="140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 descr="C:\Users\carmengo\Downloads\IMG_20170314_1503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6" y="3281107"/>
            <a:ext cx="1764506" cy="144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5" descr="C:\Users\carmengo\Downloads\IMG-20170608-WA0020.jpg"/>
          <p:cNvPicPr/>
          <p:nvPr/>
        </p:nvPicPr>
        <p:blipFill>
          <a:blip r:embed="rId7"/>
          <a:srcRect l="25604" t="21600" r="25121" b="48282"/>
          <a:stretch>
            <a:fillRect/>
          </a:stretch>
        </p:blipFill>
        <p:spPr bwMode="auto">
          <a:xfrm>
            <a:off x="4872037" y="3281108"/>
            <a:ext cx="1700927" cy="14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C:\Users\carmengo\Downloads\IMG_20170314_1458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5144" y="1617686"/>
            <a:ext cx="1678781" cy="13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 descr="C:\Users\carmengo\Downloads\IMG-20170320-WA00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8720" y="3307184"/>
            <a:ext cx="1699499" cy="13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lecha: a la derecha 18"/>
          <p:cNvSpPr/>
          <p:nvPr/>
        </p:nvSpPr>
        <p:spPr>
          <a:xfrm>
            <a:off x="2311003" y="2123106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0" name="Flecha: a la derecha 19"/>
          <p:cNvSpPr/>
          <p:nvPr/>
        </p:nvSpPr>
        <p:spPr>
          <a:xfrm>
            <a:off x="4421982" y="2163647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1" name="Flecha: a la derecha 20"/>
          <p:cNvSpPr/>
          <p:nvPr/>
        </p:nvSpPr>
        <p:spPr>
          <a:xfrm>
            <a:off x="6404372" y="2163647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2" name="Flecha: a la derecha 21"/>
          <p:cNvSpPr/>
          <p:nvPr/>
        </p:nvSpPr>
        <p:spPr>
          <a:xfrm>
            <a:off x="2311003" y="3838320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3" name="Flecha: a la derecha 22"/>
          <p:cNvSpPr/>
          <p:nvPr/>
        </p:nvSpPr>
        <p:spPr>
          <a:xfrm>
            <a:off x="4421982" y="3851358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4" name="Flecha: a la derecha 23"/>
          <p:cNvSpPr/>
          <p:nvPr/>
        </p:nvSpPr>
        <p:spPr>
          <a:xfrm>
            <a:off x="6432947" y="3870467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" name="CuadroTexto 3"/>
          <p:cNvSpPr txBox="1"/>
          <p:nvPr/>
        </p:nvSpPr>
        <p:spPr>
          <a:xfrm>
            <a:off x="3585412" y="1073820"/>
            <a:ext cx="282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Preparación de los extractos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10724" y="5249031"/>
            <a:ext cx="4645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b="1" dirty="0"/>
              <a:t>Se han hecho extractos de alrededor de 80 especies de hongos</a:t>
            </a:r>
          </a:p>
        </p:txBody>
      </p:sp>
    </p:spTree>
    <p:extLst>
      <p:ext uri="{BB962C8B-B14F-4D97-AF65-F5344CB8AC3E}">
        <p14:creationId xmlns:p14="http://schemas.microsoft.com/office/powerpoint/2010/main" val="177234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485049" y="1844824"/>
            <a:ext cx="41031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Diabetes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Ovario </a:t>
            </a:r>
            <a:r>
              <a:rPr lang="es-ES" sz="2000" dirty="0" err="1"/>
              <a:t>poliquístico</a:t>
            </a:r>
            <a:r>
              <a:rPr lang="es-ES" sz="2000" dirty="0"/>
              <a:t> (diabetes)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Antitumoral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Corea de Huntington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Alzheimer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Ictiosis ligada al cromosoma 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Galactosemia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 err="1"/>
              <a:t>Nematicida</a:t>
            </a:r>
            <a:endParaRPr lang="es-ES" sz="2000" dirty="0"/>
          </a:p>
          <a:p>
            <a:pPr marL="800100" lvl="1" indent="-342900">
              <a:buFont typeface="Arial" pitchFamily="34" charset="0"/>
              <a:buChar char="•"/>
            </a:pPr>
            <a:endParaRPr lang="es-ES" sz="2000" dirty="0"/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006523" y="683404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Modelos de enfermedad humana en nematodos</a:t>
            </a:r>
          </a:p>
        </p:txBody>
      </p:sp>
    </p:spTree>
    <p:extLst>
      <p:ext uri="{BB962C8B-B14F-4D97-AF65-F5344CB8AC3E}">
        <p14:creationId xmlns:p14="http://schemas.microsoft.com/office/powerpoint/2010/main" val="221801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5567" y="4437112"/>
          <a:ext cx="2935605" cy="1559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 err="1">
                          <a:effectLst/>
                        </a:rPr>
                        <a:t>Genotipo</a:t>
                      </a:r>
                      <a:r>
                        <a:rPr lang="es-ES" sz="1100" baseline="30000" dirty="0" err="1">
                          <a:effectLst/>
                        </a:rPr>
                        <a:t>a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Progenie Media</a:t>
                      </a:r>
                      <a:r>
                        <a:rPr lang="es-ES" sz="1100" baseline="30000">
                          <a:effectLst/>
                        </a:rPr>
                        <a:t>b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N</a:t>
                      </a:r>
                      <a:r>
                        <a:rPr lang="es-ES" sz="1100" baseline="30000">
                          <a:effectLst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N2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102 +/- 17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daf-2(e1370)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 +/- 11*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ist-1(ok2706)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 +/-5*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daf-2(e979)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 +/- 6*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age-1(mg305)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 +/- 5*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9"/>
          <a:stretch>
            <a:fillRect/>
          </a:stretch>
        </p:blipFill>
        <p:spPr bwMode="auto">
          <a:xfrm>
            <a:off x="3391222" y="2710457"/>
            <a:ext cx="54292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11760" y="260648"/>
            <a:ext cx="32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2.-Modelo de ovario </a:t>
            </a:r>
            <a:r>
              <a:rPr lang="es-ES" dirty="0" err="1"/>
              <a:t>poliquístico</a:t>
            </a:r>
            <a:endParaRPr lang="es-E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-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7362"/>
            <a:ext cx="3552825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1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30751"/>
              </p:ext>
            </p:extLst>
          </p:nvPr>
        </p:nvGraphicFramePr>
        <p:xfrm>
          <a:off x="174450" y="1402108"/>
          <a:ext cx="8496944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873819799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 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2.- </a:t>
                      </a: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Uso de etiquetas de DNA para la identificación de hongos silvestres y componentes</a:t>
                      </a:r>
                      <a:r>
                        <a:rPr lang="es-ES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principales de alimentos</a:t>
                      </a: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(Máximo 10 estudiantes)</a:t>
                      </a:r>
                      <a:endParaRPr lang="es-E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tecnología sobre el DNA nos permite identificar individuos y especies concretas sin necesidad de conocimiento taxonómico o de una muestra completa, el proyecto pretende identificar fragmentos de DNA que nos permita identificar hongos silvestres a nivel de especie. Este proyecto se englobaría dentro del proyecto internacional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barcode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http://www.barcodeoflife.org/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la intención de realizar aportaciones de secuencias de DNA de hongos silvestres de la zona.</a:t>
                      </a:r>
                    </a:p>
                    <a:p>
                      <a:endParaRPr lang="es-E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Esta técnica</a:t>
                      </a:r>
                      <a:r>
                        <a:rPr lang="es-ES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también se puede utilizar para identificar componentes principales de alimentos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mmunrui@upo.es</a:t>
                      </a:r>
                      <a:endParaRPr lang="es-E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46" marR="36646" marT="0" marB="0" anchor="ctr"/>
                </a:tc>
                <a:extLst>
                  <a:ext uri="{0D108BD9-81ED-4DB2-BD59-A6C34878D82A}">
                    <a16:rowId xmlns:a16="http://schemas.microsoft.com/office/drawing/2014/main" val="293714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55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s-ES" dirty="0"/>
              <a:t>DNA </a:t>
            </a:r>
            <a:r>
              <a:rPr lang="es-ES" dirty="0" err="1"/>
              <a:t>barcoding</a:t>
            </a:r>
            <a:endParaRPr lang="es-E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876"/>
            <a:ext cx="5553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Ejemplo de cómo identificar una muestra</a:t>
            </a:r>
          </a:p>
        </p:txBody>
      </p:sp>
      <p:pic>
        <p:nvPicPr>
          <p:cNvPr id="52226" name="Picture 2" descr="http://d3j5vwomefv46c.cloudfront.net/photos/large/298826346.jpg?13054467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5715000" cy="427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99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UPqxNSfMxgSwWT2Vtdy3FxsDuyxxOWvZv24kAWyHY96SoNP14g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6036"/>
            <a:ext cx="4896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0"/>
            <a:ext cx="3826396" cy="38263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3898573"/>
            <a:ext cx="48768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Proyecto fin de grado</a:t>
            </a:r>
            <a:br>
              <a:rPr lang="es-ES" dirty="0"/>
            </a:br>
            <a:r>
              <a:rPr lang="es-ES" dirty="0"/>
              <a:t>Área de Genética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Grado en Nutrición humana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858148" y="64293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05/02/2013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99792" y="4577834"/>
            <a:ext cx="342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Manuel Muñoz: mmunrui@upo.es</a:t>
            </a:r>
          </a:p>
        </p:txBody>
      </p:sp>
    </p:spTree>
    <p:extLst>
      <p:ext uri="{BB962C8B-B14F-4D97-AF65-F5344CB8AC3E}">
        <p14:creationId xmlns:p14="http://schemas.microsoft.com/office/powerpoint/2010/main" val="220662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65226"/>
              </p:ext>
            </p:extLst>
          </p:nvPr>
        </p:nvGraphicFramePr>
        <p:xfrm>
          <a:off x="-3349" y="13397"/>
          <a:ext cx="8923930" cy="597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3930">
                  <a:extLst>
                    <a:ext uri="{9D8B030D-6E8A-4147-A177-3AD203B41FA5}">
                      <a16:colId xmlns:a16="http://schemas.microsoft.com/office/drawing/2014/main" val="1873819799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.- Escrutinio de extractos naturales de hongos silvestres sobre modelos de enfermedad (máximo 10 estudiantes)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 proyecto consiste en aprovechar la diversidad genética y de especies que nos ofrecen los hongos silvestres para identificar compuestos que puedan paliar los síntomas de enfermedades como Alzheimer, diabetes, Corea de Huntington, ovario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polquistico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y otras enfermedades sobre un modelos de estas enfermedades en el nematodo Caenorhabditis elegans. </a:t>
                      </a:r>
                      <a:r>
                        <a:rPr lang="es-ES" sz="18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mmunrui@upo.es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2.-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Uso de etiquetas de DNA para la identificación de hongos silvestres y componentes</a:t>
                      </a:r>
                      <a:r>
                        <a:rPr lang="es-ES" sz="18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principales de alimentos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(Máximo 10 estudiantes)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tecnología sobre el DNA nos permite identificar individuos y especies concretas sin necesidad de conocimiento taxonómico o de una muestra completa, el proyecto pretende identificar fragmentos de DNA que nos permita identificar hongos silvestres a nivel de especie. Este proyecto se englobaría dentro del proyecto internacional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barcode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http://www.barcodeoflife.org/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la intención de realizar aportaciones de secuencias de DNA de hongos silvestres de la zona.</a:t>
                      </a:r>
                    </a:p>
                    <a:p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Esta técnica</a:t>
                      </a:r>
                      <a:r>
                        <a:rPr lang="es-ES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también se puede utilizar para identificar componentes principales de alimentos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mmunrui@upo.es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46" marR="36646" marT="0" marB="0" anchor="ctr"/>
                </a:tc>
                <a:extLst>
                  <a:ext uri="{0D108BD9-81ED-4DB2-BD59-A6C34878D82A}">
                    <a16:rowId xmlns:a16="http://schemas.microsoft.com/office/drawing/2014/main" val="29371448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7" y="908720"/>
            <a:ext cx="74888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Escrutinio de extractos naturales de hongos silvestres sobre modelos de enfermedad (máximo 10 estudiantes)</a:t>
            </a:r>
            <a:endParaRPr lang="es-ES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proyecto consiste en aprovechar la diversidad genética y de especies que nos ofrecen los hongos silvestres para identificar compuestos que puedan paliar los síntomas de enfermedades como Alzheimer, diabetes, Corea de Huntington, ovario </a:t>
            </a:r>
            <a:r>
              <a:rPr lang="es-ES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polquistico</a:t>
            </a:r>
            <a:r>
              <a:rPr lang="es-E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otras enfermedades sobre un modelos de estas enfermedades en el nematodo Caenorhabditis elegans. </a:t>
            </a:r>
            <a:r>
              <a:rPr lang="es-ES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mmunrui@upo.es</a:t>
            </a:r>
            <a:endParaRPr lang="es-ES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176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242064"/>
            <a:ext cx="855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La enorme diversidad de las setas: Actualmente se estiman 140.000 especies en la tierra</a:t>
            </a:r>
          </a:p>
        </p:txBody>
      </p:sp>
      <p:pic>
        <p:nvPicPr>
          <p:cNvPr id="7" name="Picture 2" descr="Mushrooms found at Hidden Val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0292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7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elega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905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1289051"/>
            <a:ext cx="73152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-Pequeño tamaño (1.5mm cuando adulto)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-Se cultivan en placas de Petri y en matraces en gran número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-Transparente, se pueden utilizar </a:t>
            </a:r>
            <a:r>
              <a:rPr lang="es-ES_tradnl" altLang="es-ES_tradnl" b="1" dirty="0" err="1">
                <a:solidFill>
                  <a:srgbClr val="1014C0"/>
                </a:solidFill>
                <a:latin typeface="Times New Roman" pitchFamily="18" charset="0"/>
              </a:rPr>
              <a:t>biomarcadores</a:t>
            </a:r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 “in vivo”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-Ciclo de vida muy corto (3 días), permite obtener resultados muy rápido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-Gran número de descendientes (de 100 a 300)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-Se congelan y permanecen vivos, pudiendo mantenerse un enorme número de cepas distintas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-La secuencia de su genoma se conoce perfectamente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-Hacer genética es muy fácil, y muy fácil conocer el efecto de la falta de cualquier proteína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95288" y="279400"/>
            <a:ext cx="840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400" b="1" i="1" dirty="0"/>
              <a:t>C. elegans</a:t>
            </a:r>
            <a:r>
              <a:rPr lang="es-ES" sz="2400" b="1" dirty="0"/>
              <a:t> es un buen modelo para estudios biomédicos</a:t>
            </a:r>
          </a:p>
        </p:txBody>
      </p:sp>
    </p:spTree>
    <p:extLst>
      <p:ext uri="{BB962C8B-B14F-4D97-AF65-F5344CB8AC3E}">
        <p14:creationId xmlns:p14="http://schemas.microsoft.com/office/powerpoint/2010/main" val="13101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485049" y="1844824"/>
            <a:ext cx="41031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Diabetes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Ovario </a:t>
            </a:r>
            <a:r>
              <a:rPr lang="es-ES" sz="2000" dirty="0" err="1"/>
              <a:t>poliquístico</a:t>
            </a:r>
            <a:r>
              <a:rPr lang="es-ES" sz="2000" dirty="0"/>
              <a:t> (diabetes)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Antitumoral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Corea de Huntington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Alzheimer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Ictiosis ligada al cromosoma 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Galactosemia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 err="1"/>
              <a:t>Nematicida</a:t>
            </a:r>
            <a:endParaRPr lang="es-ES" sz="2000" dirty="0"/>
          </a:p>
          <a:p>
            <a:pPr marL="800100" lvl="1" indent="-342900">
              <a:buFont typeface="Arial" pitchFamily="34" charset="0"/>
              <a:buChar char="•"/>
            </a:pPr>
            <a:endParaRPr lang="es-ES" sz="2000" dirty="0"/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006523" y="683404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Modelos de enfermedad humana en nematodos</a:t>
            </a:r>
          </a:p>
        </p:txBody>
      </p:sp>
    </p:spTree>
    <p:extLst>
      <p:ext uri="{BB962C8B-B14F-4D97-AF65-F5344CB8AC3E}">
        <p14:creationId xmlns:p14="http://schemas.microsoft.com/office/powerpoint/2010/main" val="159707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5567" y="4437112"/>
          <a:ext cx="2935605" cy="1559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 err="1">
                          <a:effectLst/>
                        </a:rPr>
                        <a:t>Genotipo</a:t>
                      </a:r>
                      <a:r>
                        <a:rPr lang="es-ES" sz="1100" baseline="30000" dirty="0" err="1">
                          <a:effectLst/>
                        </a:rPr>
                        <a:t>a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Progenie Media</a:t>
                      </a:r>
                      <a:r>
                        <a:rPr lang="es-ES" sz="1100" baseline="30000">
                          <a:effectLst/>
                        </a:rPr>
                        <a:t>b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N</a:t>
                      </a:r>
                      <a:r>
                        <a:rPr lang="es-ES" sz="1100" baseline="30000">
                          <a:effectLst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N2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102 +/- 17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daf-2(e1370)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 +/- 11*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ist-1(ok2706)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 +/-5*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daf-2(e979)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 +/- 6*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age-1(mg305)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 +/- 5*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9"/>
          <a:stretch>
            <a:fillRect/>
          </a:stretch>
        </p:blipFill>
        <p:spPr bwMode="auto">
          <a:xfrm>
            <a:off x="3391222" y="2710457"/>
            <a:ext cx="54292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11760" y="260648"/>
            <a:ext cx="32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2.-Modelo de ovario </a:t>
            </a:r>
            <a:r>
              <a:rPr lang="es-ES" dirty="0" err="1"/>
              <a:t>poliquístico</a:t>
            </a:r>
            <a:endParaRPr lang="es-E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-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7362"/>
            <a:ext cx="3552825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1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Users\José Luis\Documents\CURSOS Y MASTERS\MASTERS\MASTERS OFICIALES\MASTERS BIOTECNOLOGIA\Master UPO\CURSOS POSTGRADO\ENVEJECIMIENTO\Trabajo investigación\RESULTADOS\Exp med liq\liquid3\1-11-07 dia 0\8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-1143000"/>
            <a:ext cx="9286876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C:\Users\José Luis\Documents\CURSOS Y MASTERS\MASTERS\MASTERS OFICIALES\MASTERS BIOTECNOLOGIA\Master UPO\CURSOS POSTGRADO\ENVEJECIMIENTO\Trabajo investigación\RESULTADOS\Exp med liq\liquid3\2-11 dia 1\2\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438" y="-428625"/>
            <a:ext cx="7086600" cy="5668963"/>
          </a:xfrm>
        </p:spPr>
      </p:pic>
      <p:pic>
        <p:nvPicPr>
          <p:cNvPr id="8197" name="Picture 6" descr="C:\Users\José Luis\Documents\CURSOS Y MASTERS\MASTERS\MASTERS OFICIALES\MASTERS BIOTECNOLOGIA\Master UPO\CURSOS POSTGRADO\ENVEJECIMIENTO\Trabajo investigación\RESULTADOS\Exp med liq\Liquid4\dia 2 18-12-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857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:\Users\José Luis\Desktop\dia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24" y="4010025"/>
            <a:ext cx="302885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293658" y="754053"/>
            <a:ext cx="64472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n w="50800"/>
                <a:latin typeface="+mn-lt"/>
                <a:cs typeface="+mn-cs"/>
              </a:rPr>
              <a:t>DIA 0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616022" y="5143512"/>
            <a:ext cx="64472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n w="50800"/>
                <a:latin typeface="+mn-lt"/>
                <a:cs typeface="+mn-cs"/>
              </a:rPr>
              <a:t>DIA 2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687988" y="0"/>
            <a:ext cx="64472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n w="50800"/>
                <a:latin typeface="+mn-lt"/>
                <a:cs typeface="+mn-cs"/>
              </a:rPr>
              <a:t>DIA 1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934416" y="5806959"/>
            <a:ext cx="1733168" cy="3385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n w="50800"/>
                <a:latin typeface="+mn-lt"/>
                <a:cs typeface="+mn-cs"/>
              </a:rPr>
              <a:t>DIA 3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6" y="318670"/>
            <a:ext cx="343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4. Modelo de Corea de Huntington</a:t>
            </a:r>
          </a:p>
        </p:txBody>
      </p:sp>
    </p:spTree>
    <p:extLst>
      <p:ext uri="{BB962C8B-B14F-4D97-AF65-F5344CB8AC3E}">
        <p14:creationId xmlns:p14="http://schemas.microsoft.com/office/powerpoint/2010/main" val="226958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José Luis\Documents\CURSOS Y MASTERS\MASTERS\MASTERS OFICIALES\MASTERS BIOTECNOLOGIA\Master UPO\CURSOS POSTGRADO\ENVEJECIMIENTO\Trabajo investigación\RESULTADOS\Exp med liq\liquid3\5-11 dia 4\2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25" y="-714375"/>
            <a:ext cx="9109075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:\Users\José Luis\Documents\CURSOS Y MASTERS\MASTERS\MASTERS OFICIALES\MASTERS BIOTECNOLOGIA\Master UPO\CURSOS POSTGRADO\ENVEJECIMIENTO\Trabajo investigación\RESULTADOS\Exp med liq\liquid3\7-11 dia 6\1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0"/>
            <a:ext cx="54292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José Luis\Documents\CURSOS Y MASTERS\MASTERS\MASTERS OFICIALES\MASTERS BIOTECNOLOGIA\Master UPO\CURSOS POSTGRADO\ENVEJECIMIENTO\Trabajo investigación\RESULTADOS\Exp med liq\liquid3\9-11 dia 8\2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521493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José Luis\Documents\CURSOS Y MASTERS\MASTERS\MASTERS OFICIALES\MASTERS BIOTECNOLOGIA\Master UPO\CURSOS POSTGRADO\ENVEJECIMIENTO\Trabajo investigación\RESULTADOS\Exp med liq\liquid3\11-11 dia 10\1\dia 10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143250"/>
            <a:ext cx="4643437" cy="3714750"/>
          </a:xfrm>
        </p:spPr>
      </p:pic>
      <p:sp>
        <p:nvSpPr>
          <p:cNvPr id="10" name="9 Rectángulo"/>
          <p:cNvSpPr/>
          <p:nvPr/>
        </p:nvSpPr>
        <p:spPr>
          <a:xfrm>
            <a:off x="2973080" y="5500702"/>
            <a:ext cx="74090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DIA 8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382791" y="5572140"/>
            <a:ext cx="864339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DIA 10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616550" y="2357430"/>
            <a:ext cx="74090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DIA 6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687460" y="2143116"/>
            <a:ext cx="74090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DIA 4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55576" y="12022"/>
            <a:ext cx="343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4. Modelo de Corea de Huntington</a:t>
            </a:r>
          </a:p>
        </p:txBody>
      </p:sp>
    </p:spTree>
    <p:extLst>
      <p:ext uri="{BB962C8B-B14F-4D97-AF65-F5344CB8AC3E}">
        <p14:creationId xmlns:p14="http://schemas.microsoft.com/office/powerpoint/2010/main" val="1804684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802</Words>
  <Application>Microsoft Office PowerPoint</Application>
  <PresentationFormat>Presentación en pantalla (4:3)</PresentationFormat>
  <Paragraphs>147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Tema de Office</vt:lpstr>
      <vt:lpstr>Proyecto fin de grado Área de Genética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Proyectos</vt:lpstr>
      <vt:lpstr>DNA barcoding</vt:lpstr>
      <vt:lpstr>Ejemplo de cómo identificar una muestra</vt:lpstr>
      <vt:lpstr>Presentación de PowerPoint</vt:lpstr>
      <vt:lpstr>Proyecto fin de grado Área de Genética</vt:lpstr>
    </vt:vector>
  </TitlesOfParts>
  <Company>Universidad Pablo de Olavide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Andres Garzon</dc:creator>
  <cp:lastModifiedBy>familia</cp:lastModifiedBy>
  <cp:revision>149</cp:revision>
  <dcterms:created xsi:type="dcterms:W3CDTF">2013-10-14T10:32:30Z</dcterms:created>
  <dcterms:modified xsi:type="dcterms:W3CDTF">2020-04-01T18:05:03Z</dcterms:modified>
</cp:coreProperties>
</file>