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52CE051-3D28-478C-AE8E-43E1574814D5}">
          <p14:sldIdLst>
            <p14:sldId id="256"/>
            <p14:sldId id="257"/>
          </p14:sldIdLst>
        </p14:section>
        <p14:section name="Sección sin título" id="{3BF9904E-D460-4F90-AC70-BD4D6F58B0EA}">
          <p14:sldIdLst>
            <p14:sldId id="258"/>
            <p14:sldId id="259"/>
            <p14:sldId id="260"/>
            <p14:sldId id="262"/>
            <p14:sldId id="261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mros" initials="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00"/>
    <a:srgbClr val="FFD9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-8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47D9B4-3B52-49EE-B146-C97C968DE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8825D1C-AA55-4EF0-AC6A-0C629A36F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50DEE05-7807-4887-A0F5-9EFD7E4D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7C837F9-FA86-4ADA-BD9D-7447F0894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D8075ED-28CF-4AFD-847E-78760BF0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75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39B1A7-E41F-4B32-9EA0-45318646C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79A5AF4-3BFB-4A97-AF49-CDE30DFF8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658C1D3-65A9-43D5-8DA4-22F94B37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94CFBB1-F60F-4327-A8E0-E50DB40B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00C11E6-66DB-4C34-B3D7-8DB5A5F55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57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7F89979-A312-4E5F-B413-4376054E4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54AB21E-4E1E-4A2F-822A-98D0FB58C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396DA44-E296-4C89-A80F-CB209D35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EA08768-7090-4F83-830C-990F32EA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5DE0333-150D-43DE-82BE-7D6D4F04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55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F3219C-2C92-42EB-AD2B-C405C791B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9D39E6E-EFF3-4AC2-B11C-BB8EAD419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8D5E202-4696-430B-B91F-7DF747FA3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60274C6-1046-4D80-9FD5-86034CFC5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C424834-9C37-4918-B605-20DD8A226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7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B61BAC-8A28-478E-A864-99E5BB39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0188AC3-DA24-4463-88F6-A45C3AAA9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287BE89-B3D9-44AE-B1A5-881B0773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68C937F-D565-4389-A782-44F9C0BA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29F469C-BCB3-41D2-90C9-E80D82EF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789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30994C-E49B-4FC9-AF60-CF5AA448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C449BA7-34A3-4C84-9B3E-F4D190E32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095C4F5-D8B7-4FD7-A417-A6E40F247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578003-3F59-42F2-B66D-547EABCE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85B8535-FC6A-4CD3-94FC-CC26B13F8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9B2228C-2D43-404B-9281-341922FF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63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9924D1-6FA7-4483-8886-33DD6F8C3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D557086-9814-4953-8B43-85F35754B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F580DE0-9E49-4B76-B279-48C98AA3A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3495C656-4A88-4C81-B3DB-2F7450B05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DCC6F8C-91A5-4681-AE3D-AED691062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6C04E3E-0184-48F2-B850-ECA78C14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DE994C8C-63D3-4E11-99D2-F5B296280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67046EA-33A1-4C59-BC54-C792A7207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4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07DE3D-F7F4-46CE-BAAA-580055E5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5A758A4-D07B-4F1A-9BEC-35C4BABB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604EA57-D4F6-4B7C-BE14-02BBA41B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8352A54-CDDA-40B7-95F4-45AA1649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8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1EFAC92-E937-490B-B4E2-5D2B0410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A1CCAA37-D519-426F-A439-003F8F8E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726162A-FE24-4826-B58D-170CB6D6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00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F2A26A-B2E0-4F32-9B8B-5D3D84F37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22B4D1-A26A-4BDC-A29D-01436C78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B1CB441-52A2-4A2E-A607-EDA58ED2E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71CF165-55BD-4757-80A6-2D46B987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E191711-E59D-47A7-B593-763EB0EF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102C9CD-BC63-45EC-AAC8-187A5753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73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2BE02B-EC67-4F1B-89BC-C75A2F7A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237728A-DF32-419F-A785-7D169E666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69621EF-348B-4DFF-A38C-7EAC23D3A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52B7186-D33A-484C-A820-9950CEAD5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22F4EBD-C137-4340-8F90-A8A87BF8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8D1244F-3D10-4E54-BCCA-CAA52629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64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D981F32-494B-490B-8015-F1847669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8260D74-6E7F-454F-B8A5-029045CC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7725132-E5FB-40E9-A76E-820617D77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02364-5133-482E-91B1-C20DDE6B4C1B}" type="datetimeFigureOut">
              <a:rPr lang="es-ES" smtClean="0"/>
              <a:t>02/03/2018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F013CA-C448-43B2-971B-CA39355EB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F9ABE60-0B35-45C2-B3F6-6AE049C1E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4F67F-5CA0-4114-A938-7D58F3E9D2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27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NUL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E2E69DB-6D80-4482-8CC9-F8C53714C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7361" y="2902453"/>
            <a:ext cx="7297271" cy="1053093"/>
          </a:xfrm>
        </p:spPr>
        <p:txBody>
          <a:bodyPr>
            <a:scene3d>
              <a:camera prst="isometricOffAxis1Right"/>
              <a:lightRig rig="threePt" dir="t"/>
            </a:scene3d>
          </a:bodyPr>
          <a:lstStyle/>
          <a:p>
            <a:r>
              <a:rPr lang="es-E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Franklin Gothic Medium" panose="020B0603020102020204" pitchFamily="34" charset="0"/>
              </a:rPr>
              <a:t>Contratación Pública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2210F4E-BE2D-4A36-AE09-EEDAAC770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3552" y="5054405"/>
            <a:ext cx="3924887" cy="656284"/>
          </a:xfrm>
          <a:solidFill>
            <a:schemeClr val="accent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lnSpcReduction="10000"/>
          </a:bodyPr>
          <a:lstStyle/>
          <a:p>
            <a:r>
              <a:rPr lang="es-ES" sz="4400" b="1" dirty="0">
                <a:solidFill>
                  <a:schemeClr val="bg1"/>
                </a:solidFill>
              </a:rPr>
              <a:t>Ley 9/2017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C3EF10EA-C6C7-44B2-B619-1EB06C22F90A}"/>
              </a:ext>
            </a:extLst>
          </p:cNvPr>
          <p:cNvSpPr txBox="1"/>
          <p:nvPr/>
        </p:nvSpPr>
        <p:spPr>
          <a:xfrm>
            <a:off x="8679766" y="6231987"/>
            <a:ext cx="327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Sevilla, 1 y 2 de marzo de 2018</a:t>
            </a:r>
          </a:p>
        </p:txBody>
      </p:sp>
      <p:pic>
        <p:nvPicPr>
          <p:cNvPr id="1027" name="Picture 3" descr="Anagr">
            <a:extLst>
              <a:ext uri="{FF2B5EF4-FFF2-40B4-BE49-F238E27FC236}">
                <a16:creationId xmlns:a16="http://schemas.microsoft.com/office/drawing/2014/main" xmlns="" id="{800C2EB4-909B-4362-9E92-F86B29582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3718866" y="749535"/>
            <a:ext cx="4754257" cy="130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 descr="Anagr">
            <a:extLst>
              <a:ext uri="{FF2B5EF4-FFF2-40B4-BE49-F238E27FC236}">
                <a16:creationId xmlns:a16="http://schemas.microsoft.com/office/drawing/2014/main" xmlns="" id="{43BE9D60-5D5E-4C28-AEC9-A3CE5DFE057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3718867" y="523122"/>
            <a:ext cx="4754256" cy="1529839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369698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60584179-24C1-4C83-BB9A-2B8DA73E25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28FC06A-F17B-4F59-AAF5-A262AE9C96E4}"/>
              </a:ext>
            </a:extLst>
          </p:cNvPr>
          <p:cNvSpPr txBox="1"/>
          <p:nvPr/>
        </p:nvSpPr>
        <p:spPr>
          <a:xfrm>
            <a:off x="3912433" y="492369"/>
            <a:ext cx="372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Procedimientos ordinarios</a:t>
            </a:r>
          </a:p>
        </p:txBody>
      </p:sp>
      <p:sp>
        <p:nvSpPr>
          <p:cNvPr id="4" name="Globo: flecha izquierda 3">
            <a:extLst>
              <a:ext uri="{FF2B5EF4-FFF2-40B4-BE49-F238E27FC236}">
                <a16:creationId xmlns:a16="http://schemas.microsoft.com/office/drawing/2014/main" xmlns="" id="{2C331303-6EF1-42F4-9266-E3FE653271DD}"/>
              </a:ext>
            </a:extLst>
          </p:cNvPr>
          <p:cNvSpPr/>
          <p:nvPr/>
        </p:nvSpPr>
        <p:spPr>
          <a:xfrm>
            <a:off x="2771335" y="1558945"/>
            <a:ext cx="7104185" cy="1339000"/>
          </a:xfrm>
          <a:prstGeom prst="leftArrowCallout">
            <a:avLst>
              <a:gd name="adj1" fmla="val 22899"/>
              <a:gd name="adj2" fmla="val 25000"/>
              <a:gd name="adj3" fmla="val 25000"/>
              <a:gd name="adj4" fmla="val 64977"/>
            </a:avLst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Todo empresario interesado podrá presentar una proposición, quedando excluida toda negociación de los términos del contrato con los licitadores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818F3BC-D43E-420E-A767-BB27A9DAB676}"/>
              </a:ext>
            </a:extLst>
          </p:cNvPr>
          <p:cNvSpPr txBox="1"/>
          <p:nvPr/>
        </p:nvSpPr>
        <p:spPr>
          <a:xfrm>
            <a:off x="675250" y="1997612"/>
            <a:ext cx="230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Abierto</a:t>
            </a:r>
          </a:p>
        </p:txBody>
      </p:sp>
      <p:sp>
        <p:nvSpPr>
          <p:cNvPr id="6" name="Globo: flecha derecha 5">
            <a:extLst>
              <a:ext uri="{FF2B5EF4-FFF2-40B4-BE49-F238E27FC236}">
                <a16:creationId xmlns:a16="http://schemas.microsoft.com/office/drawing/2014/main" xmlns="" id="{24CB70C4-9CC6-4B3C-8A98-4201AB5760AA}"/>
              </a:ext>
            </a:extLst>
          </p:cNvPr>
          <p:cNvSpPr/>
          <p:nvPr/>
        </p:nvSpPr>
        <p:spPr>
          <a:xfrm>
            <a:off x="2405575" y="3819380"/>
            <a:ext cx="6991643" cy="1748858"/>
          </a:xfrm>
          <a:prstGeom prst="rightArrowCallout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Sólo podrán presentar proposiciones aquellos empresarios que, a su solicitud y en atención a su solvencia, sean seleccionados por el órgano de contratación, quedando excluida toda negociación de los términos del contrato con los licitadores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6DB96F17-8305-4ABA-BE70-6399C22037D1}"/>
              </a:ext>
            </a:extLst>
          </p:cNvPr>
          <p:cNvSpPr txBox="1"/>
          <p:nvPr/>
        </p:nvSpPr>
        <p:spPr>
          <a:xfrm>
            <a:off x="9215144" y="4462976"/>
            <a:ext cx="230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Restringido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DD6A9D5-EC40-4E74-85A4-8A2D37A7505B}"/>
              </a:ext>
            </a:extLst>
          </p:cNvPr>
          <p:cNvSpPr txBox="1"/>
          <p:nvPr/>
        </p:nvSpPr>
        <p:spPr>
          <a:xfrm>
            <a:off x="675250" y="5996299"/>
            <a:ext cx="10586051" cy="369332"/>
          </a:xfrm>
          <a:prstGeom prst="rect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Duración aproximada de ambos procedimientos </a:t>
            </a:r>
            <a:r>
              <a:rPr lang="es-ES" dirty="0">
                <a:sym typeface="Wingdings" panose="05000000000000000000" pitchFamily="2" charset="2"/>
              </a:rPr>
              <a:t> 6 o 7 meses desde publicación del anuncio de licitación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79916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A3DFD231-0D54-40D0-939E-670F28F7317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B08C581-9F9B-430C-B121-A8BF51DE9ABB}"/>
              </a:ext>
            </a:extLst>
          </p:cNvPr>
          <p:cNvSpPr txBox="1"/>
          <p:nvPr/>
        </p:nvSpPr>
        <p:spPr>
          <a:xfrm>
            <a:off x="4724468" y="291281"/>
            <a:ext cx="309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Otros procedimientos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14F22D5-F9D6-4D5C-8E05-D0ED811F484C}"/>
              </a:ext>
            </a:extLst>
          </p:cNvPr>
          <p:cNvSpPr txBox="1"/>
          <p:nvPr/>
        </p:nvSpPr>
        <p:spPr>
          <a:xfrm>
            <a:off x="800140" y="1310921"/>
            <a:ext cx="3340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Procedimientos con Negociación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6E01CA6-D965-45A5-8709-0E69BC4B8ABA}"/>
              </a:ext>
            </a:extLst>
          </p:cNvPr>
          <p:cNvSpPr txBox="1"/>
          <p:nvPr/>
        </p:nvSpPr>
        <p:spPr>
          <a:xfrm>
            <a:off x="1394782" y="2809277"/>
            <a:ext cx="21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Diálogo Competitivo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2E70BD4-D822-44D9-8405-BC82DE41B04B}"/>
              </a:ext>
            </a:extLst>
          </p:cNvPr>
          <p:cNvSpPr txBox="1"/>
          <p:nvPr/>
        </p:nvSpPr>
        <p:spPr>
          <a:xfrm>
            <a:off x="1018189" y="4153310"/>
            <a:ext cx="304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Asociación para la Innovación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F068418E-81B8-449A-BD60-3455588E87E0}"/>
              </a:ext>
            </a:extLst>
          </p:cNvPr>
          <p:cNvSpPr txBox="1"/>
          <p:nvPr/>
        </p:nvSpPr>
        <p:spPr>
          <a:xfrm>
            <a:off x="1361259" y="5651666"/>
            <a:ext cx="2651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Concursos de Proyectos</a:t>
            </a:r>
            <a:endParaRPr lang="es-ES" dirty="0"/>
          </a:p>
        </p:txBody>
      </p:sp>
      <p:sp>
        <p:nvSpPr>
          <p:cNvPr id="8" name="Diagrama de flujo: terminador 7">
            <a:extLst>
              <a:ext uri="{FF2B5EF4-FFF2-40B4-BE49-F238E27FC236}">
                <a16:creationId xmlns:a16="http://schemas.microsoft.com/office/drawing/2014/main" xmlns="" id="{D493DECE-658E-496A-86CB-CBCEB6BE2999}"/>
              </a:ext>
            </a:extLst>
          </p:cNvPr>
          <p:cNvSpPr/>
          <p:nvPr/>
        </p:nvSpPr>
        <p:spPr>
          <a:xfrm>
            <a:off x="4382914" y="863775"/>
            <a:ext cx="6983916" cy="1323138"/>
          </a:xfrm>
          <a:prstGeom prst="flowChartTerminator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algn="just"/>
            <a:r>
              <a:rPr lang="es-ES" dirty="0">
                <a:solidFill>
                  <a:schemeClr val="tx1"/>
                </a:solidFill>
              </a:rPr>
              <a:t>La adjudicación recaerá en el licitador justificadamente elegido por el órgano de contratación, tras negociar las condiciones del contrato con uno o varios candidatos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Anuncio de licitación</a:t>
            </a:r>
            <a:endParaRPr lang="es-ES" dirty="0">
              <a:solidFill>
                <a:schemeClr val="tx1"/>
              </a:solidFill>
            </a:endParaRPr>
          </a:p>
          <a:p>
            <a:pPr marL="182563" algn="ctr"/>
            <a:r>
              <a:rPr lang="es-ES" b="1" i="1" u="sng" dirty="0">
                <a:solidFill>
                  <a:schemeClr val="tx1"/>
                </a:solidFill>
              </a:rPr>
              <a:t>Excepcional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s-ES" u="sng" dirty="0">
                <a:solidFill>
                  <a:schemeClr val="tx1"/>
                </a:solidFill>
                <a:sym typeface="Wingdings" panose="05000000000000000000" pitchFamily="2" charset="2"/>
              </a:rPr>
              <a:t>Sin Publicidad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Sin ofertas o exclusividad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xmlns="" id="{EDDC493C-5823-46A0-ADEF-9F436DA9FA93}"/>
              </a:ext>
            </a:extLst>
          </p:cNvPr>
          <p:cNvSpPr/>
          <p:nvPr/>
        </p:nvSpPr>
        <p:spPr>
          <a:xfrm>
            <a:off x="4076459" y="1310921"/>
            <a:ext cx="242323" cy="34728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xmlns="" id="{69F66637-2823-4CFE-8F6B-D3D8AA872072}"/>
              </a:ext>
            </a:extLst>
          </p:cNvPr>
          <p:cNvSpPr/>
          <p:nvPr/>
        </p:nvSpPr>
        <p:spPr>
          <a:xfrm>
            <a:off x="4436774" y="2399582"/>
            <a:ext cx="6872892" cy="1188721"/>
          </a:xfrm>
          <a:prstGeom prst="flowChartTerminator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algn="just"/>
            <a:r>
              <a:rPr lang="es-ES" dirty="0">
                <a:solidFill>
                  <a:schemeClr val="tx1"/>
                </a:solidFill>
              </a:rPr>
              <a:t>Diálogo con los candidatos seleccionados, previa solicitud de los mismos, a fin de desarrollar una o varias soluciones que servirán de base para que los candidatos elegidos presenten una oferta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s-ES" i="1" u="sng" dirty="0">
                <a:solidFill>
                  <a:schemeClr val="tx1"/>
                </a:solidFill>
                <a:sym typeface="Wingdings" panose="05000000000000000000" pitchFamily="2" charset="2"/>
              </a:rPr>
              <a:t>Mesa especial de diálogo competitivo</a:t>
            </a:r>
            <a:endParaRPr lang="es-ES" i="1" u="sng" dirty="0">
              <a:solidFill>
                <a:schemeClr val="tx1"/>
              </a:solidFill>
            </a:endParaRPr>
          </a:p>
        </p:txBody>
      </p:sp>
      <p:sp>
        <p:nvSpPr>
          <p:cNvPr id="11" name="Flecha: cheurón 10">
            <a:extLst>
              <a:ext uri="{FF2B5EF4-FFF2-40B4-BE49-F238E27FC236}">
                <a16:creationId xmlns:a16="http://schemas.microsoft.com/office/drawing/2014/main" xmlns="" id="{CDA496B3-FCE6-438C-8C1C-D5FF4CDBA333}"/>
              </a:ext>
            </a:extLst>
          </p:cNvPr>
          <p:cNvSpPr/>
          <p:nvPr/>
        </p:nvSpPr>
        <p:spPr>
          <a:xfrm>
            <a:off x="4076459" y="2821048"/>
            <a:ext cx="242323" cy="34728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" name="Diagrama de flujo: terminador 11">
            <a:extLst>
              <a:ext uri="{FF2B5EF4-FFF2-40B4-BE49-F238E27FC236}">
                <a16:creationId xmlns:a16="http://schemas.microsoft.com/office/drawing/2014/main" xmlns="" id="{09664B20-1739-4380-A499-C9B1517B6B73}"/>
              </a:ext>
            </a:extLst>
          </p:cNvPr>
          <p:cNvSpPr/>
          <p:nvPr/>
        </p:nvSpPr>
        <p:spPr>
          <a:xfrm>
            <a:off x="4382914" y="3796423"/>
            <a:ext cx="6872892" cy="1188721"/>
          </a:xfrm>
          <a:prstGeom prst="flowChartTerminator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algn="just"/>
            <a:r>
              <a:rPr lang="es-ES" dirty="0">
                <a:solidFill>
                  <a:schemeClr val="tx1"/>
                </a:solidFill>
              </a:rPr>
              <a:t>Cuando resulte necesario realizar actividades de investigación y desarrollo respecto de obras, servicios y productos innovadores, para su posterior adquisición por la Administración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s-ES" i="1" u="sng" dirty="0">
                <a:solidFill>
                  <a:schemeClr val="tx1"/>
                </a:solidFill>
                <a:sym typeface="Wingdings" panose="05000000000000000000" pitchFamily="2" charset="2"/>
              </a:rPr>
              <a:t>Creación de la asociación para la innovación</a:t>
            </a:r>
            <a:endParaRPr lang="es-ES" i="1" u="sng" dirty="0">
              <a:solidFill>
                <a:schemeClr val="tx1"/>
              </a:solidFill>
            </a:endParaRPr>
          </a:p>
        </p:txBody>
      </p:sp>
      <p:sp>
        <p:nvSpPr>
          <p:cNvPr id="14" name="Flecha: cheurón 13">
            <a:extLst>
              <a:ext uri="{FF2B5EF4-FFF2-40B4-BE49-F238E27FC236}">
                <a16:creationId xmlns:a16="http://schemas.microsoft.com/office/drawing/2014/main" xmlns="" id="{A3764D15-59DD-4C73-9008-24CA1AE3B3AF}"/>
              </a:ext>
            </a:extLst>
          </p:cNvPr>
          <p:cNvSpPr/>
          <p:nvPr/>
        </p:nvSpPr>
        <p:spPr>
          <a:xfrm>
            <a:off x="4076459" y="4192546"/>
            <a:ext cx="242323" cy="34728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Flecha: cheurón 14">
            <a:extLst>
              <a:ext uri="{FF2B5EF4-FFF2-40B4-BE49-F238E27FC236}">
                <a16:creationId xmlns:a16="http://schemas.microsoft.com/office/drawing/2014/main" xmlns="" id="{8C14215D-0C68-4FC2-9F4F-CA853CFE5246}"/>
              </a:ext>
            </a:extLst>
          </p:cNvPr>
          <p:cNvSpPr/>
          <p:nvPr/>
        </p:nvSpPr>
        <p:spPr>
          <a:xfrm>
            <a:off x="4076459" y="5750285"/>
            <a:ext cx="242323" cy="34728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Diagrama de flujo: terminador 15">
            <a:extLst>
              <a:ext uri="{FF2B5EF4-FFF2-40B4-BE49-F238E27FC236}">
                <a16:creationId xmlns:a16="http://schemas.microsoft.com/office/drawing/2014/main" xmlns="" id="{95FD1287-8673-4D1E-8EEB-17E6173EC6BB}"/>
              </a:ext>
            </a:extLst>
          </p:cNvPr>
          <p:cNvSpPr/>
          <p:nvPr/>
        </p:nvSpPr>
        <p:spPr>
          <a:xfrm>
            <a:off x="4382914" y="5193264"/>
            <a:ext cx="6872892" cy="1488890"/>
          </a:xfrm>
          <a:prstGeom prst="flowChartTerminator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algn="just"/>
            <a:r>
              <a:rPr lang="es-ES" dirty="0">
                <a:solidFill>
                  <a:schemeClr val="tx1"/>
                </a:solidFill>
              </a:rPr>
              <a:t>Procedimientos para la obtención de planos o Proyectos, principalmente en los campos de la arquitectura, el urbanismo, la ingeniería y el procesamiento de datos, a través de una selección que, tras la correspondiente licitación, se encomienda a un jurado.</a:t>
            </a:r>
          </a:p>
        </p:txBody>
      </p:sp>
    </p:spTree>
    <p:extLst>
      <p:ext uri="{BB962C8B-B14F-4D97-AF65-F5344CB8AC3E}">
        <p14:creationId xmlns:p14="http://schemas.microsoft.com/office/powerpoint/2010/main" val="39078074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7002837-DA54-4A4A-B8CC-4D6B363F51D7}"/>
              </a:ext>
            </a:extLst>
          </p:cNvPr>
          <p:cNvSpPr txBox="1"/>
          <p:nvPr/>
        </p:nvSpPr>
        <p:spPr>
          <a:xfrm>
            <a:off x="3164115" y="520505"/>
            <a:ext cx="667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/>
              <a:t>Sistemas para la racionalización de la contratación </a:t>
            </a:r>
            <a:endParaRPr lang="es-ES" sz="2400" dirty="0"/>
          </a:p>
        </p:txBody>
      </p:sp>
      <p:pic>
        <p:nvPicPr>
          <p:cNvPr id="3" name="Imagen 2" descr="Anagr">
            <a:extLst>
              <a:ext uri="{FF2B5EF4-FFF2-40B4-BE49-F238E27FC236}">
                <a16:creationId xmlns:a16="http://schemas.microsoft.com/office/drawing/2014/main" xmlns="" id="{7D7BF0CB-0188-471F-9488-E1C67A385A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ergamino: horizontal 3">
            <a:extLst>
              <a:ext uri="{FF2B5EF4-FFF2-40B4-BE49-F238E27FC236}">
                <a16:creationId xmlns:a16="http://schemas.microsoft.com/office/drawing/2014/main" xmlns="" id="{A0909C7B-4129-4542-81F2-96010DCE815A}"/>
              </a:ext>
            </a:extLst>
          </p:cNvPr>
          <p:cNvSpPr/>
          <p:nvPr/>
        </p:nvSpPr>
        <p:spPr>
          <a:xfrm>
            <a:off x="3495932" y="982170"/>
            <a:ext cx="8069139" cy="1704758"/>
          </a:xfrm>
          <a:prstGeom prst="horizontalScroll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138" algn="just"/>
            <a:r>
              <a:rPr lang="es-ES" dirty="0">
                <a:solidFill>
                  <a:schemeClr val="tx1"/>
                </a:solidFill>
              </a:rPr>
              <a:t>Los centros proponentes de la UPO que requieran servicios o suministros seleccionarán, dentro del catálogo o mediante una nueva licitación, la empresa participante en el acuerdo marco cuyos servicios o productos puedan satisfacer sus necesidades de la mejor forma posible</a:t>
            </a:r>
          </a:p>
        </p:txBody>
      </p:sp>
      <p:sp>
        <p:nvSpPr>
          <p:cNvPr id="5" name="Pergamino: horizontal 4">
            <a:extLst>
              <a:ext uri="{FF2B5EF4-FFF2-40B4-BE49-F238E27FC236}">
                <a16:creationId xmlns:a16="http://schemas.microsoft.com/office/drawing/2014/main" xmlns="" id="{3EFCBF0D-E615-49D8-A31E-24008D41FC7A}"/>
              </a:ext>
            </a:extLst>
          </p:cNvPr>
          <p:cNvSpPr/>
          <p:nvPr/>
        </p:nvSpPr>
        <p:spPr>
          <a:xfrm>
            <a:off x="3495932" y="2686928"/>
            <a:ext cx="8069140" cy="1997613"/>
          </a:xfrm>
          <a:prstGeom prst="horizontalScroll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138" algn="just" fontAlgn="base"/>
            <a:r>
              <a:rPr lang="es-ES" dirty="0">
                <a:solidFill>
                  <a:schemeClr val="tx1"/>
                </a:solidFill>
              </a:rPr>
              <a:t>Proceso de adquisición de obras, suministros y servicios enteramente electrónico limitado en el tiempo y abierto a cualquier empresario que cumpla los criterios de selección y haya presentado una oferta indicativa ajustada al pliego de condiciones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s-ES" i="1" u="sng" dirty="0">
                <a:solidFill>
                  <a:schemeClr val="tx1"/>
                </a:solidFill>
                <a:sym typeface="Wingdings" panose="05000000000000000000" pitchFamily="2" charset="2"/>
              </a:rPr>
              <a:t>Catálogo de proveedores </a:t>
            </a:r>
            <a:endParaRPr lang="es-ES" i="1" u="sng" dirty="0">
              <a:solidFill>
                <a:schemeClr val="tx1"/>
              </a:solidFill>
            </a:endParaRPr>
          </a:p>
          <a:p>
            <a:pPr algn="ctr" fontAlgn="base"/>
            <a:r>
              <a:rPr lang="es-ES" i="1" u="sng" dirty="0">
                <a:solidFill>
                  <a:schemeClr val="tx1"/>
                </a:solidFill>
              </a:rPr>
              <a:t>Objetivo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s-ES" i="1" dirty="0">
                <a:solidFill>
                  <a:schemeClr val="tx1"/>
                </a:solidFill>
                <a:sym typeface="Wingdings" panose="05000000000000000000" pitchFamily="2" charset="2"/>
              </a:rPr>
              <a:t>C</a:t>
            </a:r>
            <a:r>
              <a:rPr lang="es-ES" i="1" dirty="0">
                <a:solidFill>
                  <a:schemeClr val="tx1"/>
                </a:solidFill>
              </a:rPr>
              <a:t>ompras repetitivas no diferenciadas de uso corriente</a:t>
            </a:r>
          </a:p>
        </p:txBody>
      </p:sp>
      <p:sp>
        <p:nvSpPr>
          <p:cNvPr id="6" name="Pergamino: horizontal 5">
            <a:extLst>
              <a:ext uri="{FF2B5EF4-FFF2-40B4-BE49-F238E27FC236}">
                <a16:creationId xmlns:a16="http://schemas.microsoft.com/office/drawing/2014/main" xmlns="" id="{DD2D755E-403E-4544-8DF1-8219D1CDBB72}"/>
              </a:ext>
            </a:extLst>
          </p:cNvPr>
          <p:cNvSpPr/>
          <p:nvPr/>
        </p:nvSpPr>
        <p:spPr>
          <a:xfrm>
            <a:off x="3495932" y="4828009"/>
            <a:ext cx="8138049" cy="1509486"/>
          </a:xfrm>
          <a:prstGeom prst="horizontalScroll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algn="just"/>
            <a:r>
              <a:rPr lang="es-ES" dirty="0">
                <a:solidFill>
                  <a:schemeClr val="tx1"/>
                </a:solidFill>
              </a:rPr>
              <a:t>Las entidades del sector público podrán centralizar la contratación de obras, servicios y suministros, atribuyéndola a servicios especializados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DD01162-981E-4776-9253-85E75A1A1D1C}"/>
              </a:ext>
            </a:extLst>
          </p:cNvPr>
          <p:cNvSpPr txBox="1"/>
          <p:nvPr/>
        </p:nvSpPr>
        <p:spPr>
          <a:xfrm>
            <a:off x="936194" y="1634494"/>
            <a:ext cx="2096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Acuerdos Marco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1817CF6-C284-4F5F-87DA-D92E86A9279B}"/>
              </a:ext>
            </a:extLst>
          </p:cNvPr>
          <p:cNvSpPr txBox="1"/>
          <p:nvPr/>
        </p:nvSpPr>
        <p:spPr>
          <a:xfrm>
            <a:off x="383663" y="3429000"/>
            <a:ext cx="2780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Sistemas dinámicos de contratación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0D0B97A-2CBB-43EF-8AF9-C304083DD278}"/>
              </a:ext>
            </a:extLst>
          </p:cNvPr>
          <p:cNvSpPr txBox="1"/>
          <p:nvPr/>
        </p:nvSpPr>
        <p:spPr>
          <a:xfrm>
            <a:off x="274317" y="5339862"/>
            <a:ext cx="2889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Centrales de contratación</a:t>
            </a:r>
          </a:p>
        </p:txBody>
      </p:sp>
    </p:spTree>
    <p:extLst>
      <p:ext uri="{BB962C8B-B14F-4D97-AF65-F5344CB8AC3E}">
        <p14:creationId xmlns:p14="http://schemas.microsoft.com/office/powerpoint/2010/main" val="582151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FA660EB2-178B-45EC-97F0-3ED8EA3DE63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9C1CB78-EA6A-45CE-803F-2CBA759AAE92}"/>
              </a:ext>
            </a:extLst>
          </p:cNvPr>
          <p:cNvSpPr txBox="1"/>
          <p:nvPr/>
        </p:nvSpPr>
        <p:spPr>
          <a:xfrm>
            <a:off x="2056150" y="251461"/>
            <a:ext cx="8766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La simplificación procesal de la contratación pública</a:t>
            </a:r>
          </a:p>
          <a:p>
            <a:pPr algn="ctr"/>
            <a:r>
              <a:rPr lang="es-ES" sz="2400" b="1" dirty="0"/>
              <a:t>Procedimientos: Abierto Simplificado y Abierto Super-simplificado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B8A5E19F-7D8F-447B-94FD-BD86B2947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266376"/>
              </p:ext>
            </p:extLst>
          </p:nvPr>
        </p:nvGraphicFramePr>
        <p:xfrm>
          <a:off x="672059" y="1229194"/>
          <a:ext cx="10847882" cy="5147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2478">
                  <a:extLst>
                    <a:ext uri="{9D8B030D-6E8A-4147-A177-3AD203B41FA5}">
                      <a16:colId xmlns:a16="http://schemas.microsoft.com/office/drawing/2014/main" xmlns="" val="215672992"/>
                    </a:ext>
                  </a:extLst>
                </a:gridCol>
                <a:gridCol w="2108851">
                  <a:extLst>
                    <a:ext uri="{9D8B030D-6E8A-4147-A177-3AD203B41FA5}">
                      <a16:colId xmlns:a16="http://schemas.microsoft.com/office/drawing/2014/main" xmlns="" val="1464360792"/>
                    </a:ext>
                  </a:extLst>
                </a:gridCol>
                <a:gridCol w="2108851">
                  <a:extLst>
                    <a:ext uri="{9D8B030D-6E8A-4147-A177-3AD203B41FA5}">
                      <a16:colId xmlns:a16="http://schemas.microsoft.com/office/drawing/2014/main" xmlns="" val="121590782"/>
                    </a:ext>
                  </a:extLst>
                </a:gridCol>
                <a:gridCol w="2108851">
                  <a:extLst>
                    <a:ext uri="{9D8B030D-6E8A-4147-A177-3AD203B41FA5}">
                      <a16:colId xmlns:a16="http://schemas.microsoft.com/office/drawing/2014/main" xmlns="" val="3270580037"/>
                    </a:ext>
                  </a:extLst>
                </a:gridCol>
                <a:gridCol w="2108851">
                  <a:extLst>
                    <a:ext uri="{9D8B030D-6E8A-4147-A177-3AD203B41FA5}">
                      <a16:colId xmlns:a16="http://schemas.microsoft.com/office/drawing/2014/main" xmlns="" val="1248531736"/>
                    </a:ext>
                  </a:extLst>
                </a:gridCol>
              </a:tblGrid>
              <a:tr h="71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OBRAS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SERVICIOS / SUMINISTROS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6510503"/>
                  </a:ext>
                </a:extLst>
              </a:tr>
              <a:tr h="71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Modalidad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Simplificado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Super-Simplificado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Simplificado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Super-Simplificado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9919481"/>
                  </a:ext>
                </a:extLst>
              </a:tr>
              <a:tr h="71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Valor Estimado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≤ 2.000.000 €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&lt; 80.000 €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≤ 100.000 €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&lt; 35.000 €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829314"/>
                  </a:ext>
                </a:extLst>
              </a:tr>
              <a:tr h="751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Mínimo de Licitación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20 días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10 días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15 días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 días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 días (Bienes corrientes).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3505701"/>
                  </a:ext>
                </a:extLst>
              </a:tr>
              <a:tr h="1002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Criterios evaluables mediante fórmulas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75% mínimo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100%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75% mínimo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- servicios de tipo intelectual </a:t>
                      </a:r>
                      <a:r>
                        <a:rPr lang="es-ES" sz="1800">
                          <a:effectLst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s-ES" sz="1800">
                          <a:effectLst/>
                        </a:rPr>
                        <a:t> 45% mínimo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100 %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4650916"/>
                  </a:ext>
                </a:extLst>
              </a:tr>
              <a:tr h="1002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Criterios evaluables con juicios de valor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25% máximo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-----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25% máximo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- servicios de tipo intelectual </a:t>
                      </a:r>
                      <a:r>
                        <a:rPr lang="es-ES" sz="1800">
                          <a:effectLst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s-ES" sz="1800">
                          <a:effectLst/>
                        </a:rPr>
                        <a:t> 55% máximo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-----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139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21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91FF1DC1-8D43-4939-B99A-109C79A2231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16006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EB05D51-B230-4CE7-9C62-BE4B4F193B40}"/>
              </a:ext>
            </a:extLst>
          </p:cNvPr>
          <p:cNvSpPr txBox="1"/>
          <p:nvPr/>
        </p:nvSpPr>
        <p:spPr>
          <a:xfrm>
            <a:off x="3887073" y="742896"/>
            <a:ext cx="4751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Procedimiento Abierto Simplificado</a:t>
            </a:r>
            <a:endParaRPr lang="es-ES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19734DEE-5D92-43AE-B81F-18AF21F1F8B8}"/>
              </a:ext>
            </a:extLst>
          </p:cNvPr>
          <p:cNvSpPr txBox="1"/>
          <p:nvPr/>
        </p:nvSpPr>
        <p:spPr>
          <a:xfrm>
            <a:off x="936194" y="1328479"/>
            <a:ext cx="10351399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dirty="0"/>
              <a:t>- Publicación solo en perfil de contratante.</a:t>
            </a:r>
          </a:p>
          <a:p>
            <a:r>
              <a:rPr lang="es-ES" dirty="0"/>
              <a:t>- Licitadores inscritos en el Registro Oficial de Licitadores y Empresas Clasificadas (ROLECE).</a:t>
            </a:r>
          </a:p>
          <a:p>
            <a:r>
              <a:rPr lang="es-ES" dirty="0"/>
              <a:t>- No se pedirá garantía provisional.</a:t>
            </a:r>
          </a:p>
          <a:p>
            <a:r>
              <a:rPr lang="es-ES" dirty="0"/>
              <a:t>- Las proposiciones solo se presentarán en el registro indicado en el anuncio.</a:t>
            </a:r>
          </a:p>
          <a:p>
            <a:r>
              <a:rPr lang="es-ES" dirty="0"/>
              <a:t>- Se presentará una declaración responsable.</a:t>
            </a:r>
          </a:p>
          <a:p>
            <a:pPr marL="90488" indent="-90488">
              <a:buFontTx/>
              <a:buChar char="-"/>
            </a:pPr>
            <a:r>
              <a:rPr lang="es-ES" dirty="0"/>
              <a:t> Oferta en un solo sobre si no hay criterios de adjudicación que dependan de un juicio de valor.</a:t>
            </a:r>
          </a:p>
          <a:p>
            <a:pPr indent="179388"/>
            <a:r>
              <a:rPr lang="es-ES" dirty="0"/>
              <a:t>Dos sobres si sí los hay.</a:t>
            </a:r>
          </a:p>
          <a:p>
            <a:r>
              <a:rPr lang="es-ES" dirty="0"/>
              <a:t>- Valoración del técnico de los criterios que dependan de juicio de valor: 7 días.</a:t>
            </a:r>
          </a:p>
          <a:p>
            <a:r>
              <a:rPr lang="es-ES" dirty="0"/>
              <a:t>- Será público el acto de apertura oferta evaluable a través de criterios cuantificables mediante fórmulas.</a:t>
            </a:r>
          </a:p>
          <a:p>
            <a:r>
              <a:rPr lang="es-ES" dirty="0"/>
              <a:t>   Lectura resultado puntuación criterios subjetivos.</a:t>
            </a:r>
          </a:p>
          <a:p>
            <a:r>
              <a:rPr lang="es-ES" dirty="0"/>
              <a:t>- Evaluar y clasificar las ofertas </a:t>
            </a:r>
            <a:r>
              <a:rPr lang="es-ES" dirty="0">
                <a:sym typeface="Wingdings" panose="05000000000000000000" pitchFamily="2" charset="2"/>
              </a:rPr>
              <a:t> </a:t>
            </a:r>
            <a:r>
              <a:rPr lang="es-ES" dirty="0"/>
              <a:t>Realizar propuesta de adjudicación.</a:t>
            </a:r>
          </a:p>
          <a:p>
            <a:r>
              <a:rPr lang="es-ES" dirty="0"/>
              <a:t>- Comprobar datos en el ROLECE.</a:t>
            </a:r>
          </a:p>
          <a:p>
            <a:r>
              <a:rPr lang="es-ES" dirty="0"/>
              <a:t>- Requerir documentación que no aparezca en el ROLECE y garantía definitiva en plazo de 7 </a:t>
            </a:r>
            <a:r>
              <a:rPr lang="es-ES" dirty="0" smtClean="0"/>
              <a:t>días </a:t>
            </a:r>
            <a:r>
              <a:rPr lang="es-ES" dirty="0"/>
              <a:t>hábiles.</a:t>
            </a:r>
          </a:p>
          <a:p>
            <a:r>
              <a:rPr lang="es-ES" dirty="0"/>
              <a:t>- Si la oferta fuera anormal el licitador tendrá 5 </a:t>
            </a:r>
            <a:r>
              <a:rPr lang="es-ES" dirty="0" err="1" smtClean="0"/>
              <a:t>dÍas</a:t>
            </a:r>
            <a:r>
              <a:rPr lang="es-ES" dirty="0" smtClean="0"/>
              <a:t> </a:t>
            </a:r>
            <a:r>
              <a:rPr lang="es-ES" dirty="0"/>
              <a:t>para justificar su oferta.</a:t>
            </a:r>
          </a:p>
          <a:p>
            <a:r>
              <a:rPr lang="es-ES" dirty="0"/>
              <a:t>- Adjudicación y formalización en 5 días.</a:t>
            </a:r>
          </a:p>
          <a:p>
            <a:r>
              <a:rPr lang="es-ES" dirty="0"/>
              <a:t>- En lo no previsto se aplicarán las normas del procedimiento abierto.</a:t>
            </a:r>
          </a:p>
          <a:p>
            <a:r>
              <a:rPr lang="es-ES" dirty="0"/>
              <a:t>- En caso de urgencia, no habrá reducción de plazos.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586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50E05AB8-E68A-49C7-B986-3A6A341006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16006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D7FE96B-9F6E-4456-97D0-482C61AF8B93}"/>
              </a:ext>
            </a:extLst>
          </p:cNvPr>
          <p:cNvSpPr/>
          <p:nvPr/>
        </p:nvSpPr>
        <p:spPr>
          <a:xfrm>
            <a:off x="3355545" y="1323516"/>
            <a:ext cx="5512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Procedimiento Abierto Super-Simplificado</a:t>
            </a:r>
            <a:endParaRPr lang="es-ES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5AB76DE-F39C-4F30-B41D-BA2EE9897ADC}"/>
              </a:ext>
            </a:extLst>
          </p:cNvPr>
          <p:cNvSpPr txBox="1"/>
          <p:nvPr/>
        </p:nvSpPr>
        <p:spPr>
          <a:xfrm>
            <a:off x="936194" y="2272859"/>
            <a:ext cx="10351399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- Plazo presentación de ofertas: no -10 días hábiles. Para compras corrientes de bienes: no -5 días hábiles.</a:t>
            </a:r>
          </a:p>
          <a:p>
            <a:pPr algn="just"/>
            <a:r>
              <a:rPr lang="es-ES" dirty="0"/>
              <a:t>- No se pedirá la acreditación de la solvencia.</a:t>
            </a:r>
          </a:p>
          <a:p>
            <a:pPr algn="just"/>
            <a:r>
              <a:rPr lang="es-ES" dirty="0"/>
              <a:t>- La oferta estará en un único sobre o archivo electrónico.</a:t>
            </a:r>
          </a:p>
          <a:p>
            <a:pPr algn="just">
              <a:buFontTx/>
              <a:buChar char="-"/>
            </a:pPr>
            <a:r>
              <a:rPr lang="es-ES" dirty="0"/>
              <a:t> Las ofertas se abrirán electrónicamente </a:t>
            </a:r>
            <a:r>
              <a:rPr lang="es-ES" dirty="0">
                <a:sym typeface="Wingdings" panose="05000000000000000000" pitchFamily="2" charset="2"/>
              </a:rPr>
              <a:t></a:t>
            </a:r>
            <a:r>
              <a:rPr lang="es-ES" dirty="0"/>
              <a:t> Sin acto público.</a:t>
            </a:r>
          </a:p>
          <a:p>
            <a:pPr algn="just">
              <a:buFontTx/>
              <a:buChar char="-"/>
            </a:pPr>
            <a:r>
              <a:rPr lang="es-ES" dirty="0"/>
              <a:t> Ofertas y valoración serán accesibles desde notificación adjudicación.</a:t>
            </a:r>
          </a:p>
          <a:p>
            <a:pPr algn="just"/>
            <a:r>
              <a:rPr lang="es-ES" dirty="0"/>
              <a:t>- No se pedirá garantía definitiva.</a:t>
            </a:r>
          </a:p>
          <a:p>
            <a:pPr algn="just"/>
            <a:r>
              <a:rPr lang="es-ES" dirty="0"/>
              <a:t>- Se podrá formalizar el contrato mediante aceptación del contratista de la resolución de adjudicación.</a:t>
            </a:r>
          </a:p>
          <a:p>
            <a:pPr algn="just"/>
            <a:r>
              <a:rPr lang="es-ES" dirty="0"/>
              <a:t>- En lo no previsto, se aplicará el procedimiento abierto simplificado.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8726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00DBBD9-D82E-455E-A655-1E60969D7FC5}"/>
              </a:ext>
            </a:extLst>
          </p:cNvPr>
          <p:cNvSpPr txBox="1"/>
          <p:nvPr/>
        </p:nvSpPr>
        <p:spPr>
          <a:xfrm rot="10800000" flipH="1" flipV="1">
            <a:off x="6096000" y="735955"/>
            <a:ext cx="563880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Negocios jurídicos y contratos excluidos</a:t>
            </a:r>
          </a:p>
          <a:p>
            <a:r>
              <a:rPr lang="es-ES" dirty="0"/>
              <a:t>- En el ámbito de la Defensa y de la Seguridad</a:t>
            </a:r>
          </a:p>
          <a:p>
            <a:r>
              <a:rPr lang="es-ES" dirty="0"/>
              <a:t>- Convenios y encomiendas de gestión (Ley 40/2015)</a:t>
            </a:r>
          </a:p>
          <a:p>
            <a:r>
              <a:rPr lang="es-ES" dirty="0"/>
              <a:t>- Acuerdos con sujetos de derecho internacional</a:t>
            </a:r>
          </a:p>
          <a:p>
            <a:r>
              <a:rPr lang="es-ES" dirty="0"/>
              <a:t>- Ámbito de Investigación, Desarrollo e Innovación.</a:t>
            </a:r>
          </a:p>
          <a:p>
            <a:r>
              <a:rPr lang="es-ES" dirty="0"/>
              <a:t>- Ámbito del dominio público y patrimonial.</a:t>
            </a:r>
          </a:p>
          <a:p>
            <a:r>
              <a:rPr lang="es-ES" dirty="0"/>
              <a:t>- En el ámbito financiero.</a:t>
            </a:r>
          </a:p>
          <a:p>
            <a:r>
              <a:rPr lang="es-ES" dirty="0"/>
              <a:t>- Funcionarios públicos y contratados laborales.</a:t>
            </a:r>
          </a:p>
          <a:p>
            <a:r>
              <a:rPr lang="es-ES" dirty="0"/>
              <a:t>- Las prestaciones de servicios públicos que los usuarios satisfagan mediante una tarifa, tasa o </a:t>
            </a:r>
            <a:r>
              <a:rPr lang="es-ES" u="sng" dirty="0"/>
              <a:t>precio público</a:t>
            </a:r>
            <a:r>
              <a:rPr lang="es-ES" dirty="0"/>
              <a:t> de aplicación general (Matrícula Universidad).</a:t>
            </a:r>
          </a:p>
          <a:p>
            <a:r>
              <a:rPr lang="es-ES" dirty="0"/>
              <a:t>- Contratos para servicios de arbitraje y conciliación.</a:t>
            </a:r>
          </a:p>
          <a:p>
            <a:r>
              <a:rPr lang="es-ES" dirty="0"/>
              <a:t>- Contratos por los que una entidad del sector público se obligue a entregar bienes o derechos o a prestar algún servicio.</a:t>
            </a:r>
          </a:p>
          <a:p>
            <a:r>
              <a:rPr lang="es-ES" dirty="0"/>
              <a:t>- Los servicios relacionados con campañas políticas, cuando sean adjudicados por un partido político.</a:t>
            </a:r>
          </a:p>
          <a:p>
            <a:r>
              <a:rPr lang="es-ES" dirty="0"/>
              <a:t>- La prestación de servicios sociales por entidades privadas.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F17ADFA9-5093-42A6-B260-FDDB7C50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573" y="1281504"/>
            <a:ext cx="3591535" cy="46289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Objetivos de la Ley: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598C0E1-AB04-4857-B936-352E0A2C1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5254283" cy="3963988"/>
          </a:xfrm>
          <a:pattFill prst="lgGrid">
            <a:fgClr>
              <a:srgbClr val="FFFF00"/>
            </a:fgClr>
            <a:bgClr>
              <a:schemeClr val="bg1"/>
            </a:bgClr>
          </a:pattFill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400" dirty="0"/>
              <a:t>Regular la contratación del sector público </a:t>
            </a:r>
            <a:r>
              <a:rPr lang="es-ES" sz="2400" dirty="0">
                <a:sym typeface="Wingdings" panose="05000000000000000000" pitchFamily="2" charset="2"/>
              </a:rPr>
              <a:t> Definir </a:t>
            </a:r>
            <a:r>
              <a:rPr lang="es-ES" sz="2400" dirty="0"/>
              <a:t>las necesidades a satisfacer</a:t>
            </a:r>
          </a:p>
          <a:p>
            <a:pPr algn="just"/>
            <a:r>
              <a:rPr lang="es-ES" sz="2400" dirty="0"/>
              <a:t>Régimen jurídico de los contratos administrativos </a:t>
            </a:r>
            <a:r>
              <a:rPr lang="es-ES" sz="2400" dirty="0">
                <a:sym typeface="Wingdings" panose="05000000000000000000" pitchFamily="2" charset="2"/>
              </a:rPr>
              <a:t> contratos onerosos</a:t>
            </a:r>
          </a:p>
          <a:p>
            <a:pPr algn="just"/>
            <a:r>
              <a:rPr lang="es-ES" sz="2400" dirty="0"/>
              <a:t>Contratos subvencionados por poderes adjudicadores</a:t>
            </a:r>
          </a:p>
          <a:p>
            <a:pPr algn="just"/>
            <a:r>
              <a:rPr lang="es-ES" sz="2400" dirty="0"/>
              <a:t>Contratos que celebren las CC.AA., las entidades de la Admón. Local o los organismos dependientes de ambas y los contratos subvencionados por cualquiera de esas entidades</a:t>
            </a:r>
          </a:p>
          <a:p>
            <a:pPr algn="just"/>
            <a:r>
              <a:rPr lang="es-ES" sz="2400" dirty="0"/>
              <a:t>Prestaciones de los contratos </a:t>
            </a:r>
            <a:r>
              <a:rPr lang="es-ES" sz="2400" dirty="0">
                <a:sym typeface="Wingdings" panose="05000000000000000000" pitchFamily="2" charset="2"/>
              </a:rPr>
              <a:t> </a:t>
            </a:r>
            <a:r>
              <a:rPr lang="es-ES" sz="2400" dirty="0"/>
              <a:t>“Vocabulario común de contratos públicos” (CPV)</a:t>
            </a:r>
          </a:p>
          <a:p>
            <a:pPr marL="914400" lvl="2" indent="0">
              <a:buNone/>
            </a:pPr>
            <a:endParaRPr lang="es-ES" dirty="0"/>
          </a:p>
        </p:txBody>
      </p:sp>
      <p:pic>
        <p:nvPicPr>
          <p:cNvPr id="15" name="Picture 3" descr="Anagr">
            <a:extLst>
              <a:ext uri="{FF2B5EF4-FFF2-40B4-BE49-F238E27FC236}">
                <a16:creationId xmlns:a16="http://schemas.microsoft.com/office/drawing/2014/main" xmlns="" id="{F43791EA-AC47-401C-A91C-9920C88CE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014256" cy="4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 descr="Anagr">
            <a:extLst>
              <a:ext uri="{FF2B5EF4-FFF2-40B4-BE49-F238E27FC236}">
                <a16:creationId xmlns:a16="http://schemas.microsoft.com/office/drawing/2014/main" xmlns="" id="{C6F227CB-42E1-4225-9F23-B043DC0ADF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447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1882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3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484B5C66-CF39-42AA-818B-2C5A67C1CC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1E10BCC5-9916-4182-A87E-3CF6CEAF5BE1}"/>
              </a:ext>
            </a:extLst>
          </p:cNvPr>
          <p:cNvSpPr txBox="1"/>
          <p:nvPr/>
        </p:nvSpPr>
        <p:spPr>
          <a:xfrm>
            <a:off x="3394187" y="509348"/>
            <a:ext cx="4986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75000"/>
                  </a:schemeClr>
                </a:solidFill>
              </a:rPr>
              <a:t>Ámbito Subjetivo de la UPO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xmlns="" id="{2E5E21EB-C57F-4C92-9E9E-920944517EF3}"/>
              </a:ext>
            </a:extLst>
          </p:cNvPr>
          <p:cNvSpPr/>
          <p:nvPr/>
        </p:nvSpPr>
        <p:spPr>
          <a:xfrm>
            <a:off x="998806" y="1505244"/>
            <a:ext cx="9777046" cy="4922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xmlns="" id="{FCEEAC67-82AA-4530-A5D2-20C3302149BA}"/>
              </a:ext>
            </a:extLst>
          </p:cNvPr>
          <p:cNvSpPr/>
          <p:nvPr/>
        </p:nvSpPr>
        <p:spPr>
          <a:xfrm>
            <a:off x="2096086" y="2391508"/>
            <a:ext cx="7807569" cy="32918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xmlns="" id="{96E71906-4AB3-409D-AE39-B496602DE3F3}"/>
              </a:ext>
            </a:extLst>
          </p:cNvPr>
          <p:cNvSpPr/>
          <p:nvPr/>
        </p:nvSpPr>
        <p:spPr>
          <a:xfrm>
            <a:off x="2968283" y="3244058"/>
            <a:ext cx="5894363" cy="16092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5B59BE6-B0DE-4E74-9D79-230D9055FDC2}"/>
              </a:ext>
            </a:extLst>
          </p:cNvPr>
          <p:cNvSpPr txBox="1"/>
          <p:nvPr/>
        </p:nvSpPr>
        <p:spPr>
          <a:xfrm>
            <a:off x="4477628" y="1694192"/>
            <a:ext cx="2819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Sector Público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11F4CAF-6F9F-41BE-870F-541D1BC3E400}"/>
              </a:ext>
            </a:extLst>
          </p:cNvPr>
          <p:cNvSpPr txBox="1"/>
          <p:nvPr/>
        </p:nvSpPr>
        <p:spPr>
          <a:xfrm>
            <a:off x="3974122" y="2642670"/>
            <a:ext cx="4051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Administración Pública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A7A636C1-2CC1-4520-A0A1-5182B0FBA441}"/>
              </a:ext>
            </a:extLst>
          </p:cNvPr>
          <p:cNvSpPr txBox="1"/>
          <p:nvPr/>
        </p:nvSpPr>
        <p:spPr>
          <a:xfrm>
            <a:off x="3974123" y="3528934"/>
            <a:ext cx="4227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Poder Adjudicador:</a:t>
            </a:r>
          </a:p>
          <a:p>
            <a:pPr algn="ctr"/>
            <a:r>
              <a:rPr lang="es-ES" sz="3200" b="1" dirty="0"/>
              <a:t>Universidades Públicas</a:t>
            </a:r>
          </a:p>
        </p:txBody>
      </p:sp>
    </p:spTree>
    <p:extLst>
      <p:ext uri="{BB962C8B-B14F-4D97-AF65-F5344CB8AC3E}">
        <p14:creationId xmlns:p14="http://schemas.microsoft.com/office/powerpoint/2010/main" val="40400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4E5D890-9028-47BA-855D-0D6F92B9929D}"/>
              </a:ext>
            </a:extLst>
          </p:cNvPr>
          <p:cNvSpPr/>
          <p:nvPr/>
        </p:nvSpPr>
        <p:spPr>
          <a:xfrm>
            <a:off x="3543834" y="295812"/>
            <a:ext cx="5634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Contratos del Sector Público</a:t>
            </a:r>
            <a:endParaRPr lang="es-E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Imagen 2" descr="Anagr">
            <a:extLst>
              <a:ext uri="{FF2B5EF4-FFF2-40B4-BE49-F238E27FC236}">
                <a16:creationId xmlns:a16="http://schemas.microsoft.com/office/drawing/2014/main" xmlns="" id="{1E9930A7-9BF1-49EE-A94A-8C99EA2615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AB5A96B-A30B-434F-AEE4-7F116F747616}"/>
              </a:ext>
            </a:extLst>
          </p:cNvPr>
          <p:cNvSpPr txBox="1"/>
          <p:nvPr/>
        </p:nvSpPr>
        <p:spPr>
          <a:xfrm>
            <a:off x="438875" y="2727700"/>
            <a:ext cx="2355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Contratos</a:t>
            </a:r>
            <a:r>
              <a:rPr lang="es-ES" dirty="0"/>
              <a:t> </a:t>
            </a:r>
            <a:r>
              <a:rPr lang="es-ES" sz="2400" b="1" dirty="0"/>
              <a:t>Administrativos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A5108162-29EB-45C1-BFEA-BAB0910F0466}"/>
              </a:ext>
            </a:extLst>
          </p:cNvPr>
          <p:cNvSpPr txBox="1"/>
          <p:nvPr/>
        </p:nvSpPr>
        <p:spPr>
          <a:xfrm>
            <a:off x="3207435" y="1781102"/>
            <a:ext cx="1139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Típicos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E1E48A1-8A55-45E3-A501-B4C512CF2869}"/>
              </a:ext>
            </a:extLst>
          </p:cNvPr>
          <p:cNvSpPr txBox="1"/>
          <p:nvPr/>
        </p:nvSpPr>
        <p:spPr>
          <a:xfrm>
            <a:off x="3235572" y="3491524"/>
            <a:ext cx="8767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225" indent="-1800225"/>
            <a:r>
              <a:rPr lang="es-ES" sz="2400" dirty="0"/>
              <a:t>Especiales </a:t>
            </a:r>
            <a:r>
              <a:rPr lang="es-ES" sz="2400" dirty="0">
                <a:sym typeface="Wingdings" panose="05000000000000000000" pitchFamily="2" charset="2"/>
              </a:rPr>
              <a:t></a:t>
            </a:r>
            <a:r>
              <a:rPr lang="es-ES" sz="2400" dirty="0"/>
              <a:t>  satisfacer una finalidad pública de la específica competencia de la Administración contratante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52CABF4-E706-4908-AEFB-F6A1A30409FD}"/>
              </a:ext>
            </a:extLst>
          </p:cNvPr>
          <p:cNvSpPr txBox="1"/>
          <p:nvPr/>
        </p:nvSpPr>
        <p:spPr>
          <a:xfrm>
            <a:off x="4767447" y="1085961"/>
            <a:ext cx="46300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Contrato de obras</a:t>
            </a:r>
          </a:p>
          <a:p>
            <a:r>
              <a:rPr lang="es-ES" sz="2400" dirty="0"/>
              <a:t>Contrato de concesión de obras</a:t>
            </a:r>
          </a:p>
          <a:p>
            <a:r>
              <a:rPr lang="es-ES" sz="2400" dirty="0"/>
              <a:t>Contrato de concesión de servicios</a:t>
            </a:r>
          </a:p>
          <a:p>
            <a:r>
              <a:rPr lang="es-ES" sz="2400" dirty="0"/>
              <a:t>Contrato de suministro</a:t>
            </a:r>
          </a:p>
          <a:p>
            <a:r>
              <a:rPr lang="es-ES" sz="2400" dirty="0"/>
              <a:t>Contrato de servicios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5A0DD04D-136E-40AC-B4C7-E3CBE7459CD0}"/>
              </a:ext>
            </a:extLst>
          </p:cNvPr>
          <p:cNvSpPr/>
          <p:nvPr/>
        </p:nvSpPr>
        <p:spPr>
          <a:xfrm>
            <a:off x="3235572" y="3001207"/>
            <a:ext cx="8590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Mixtos </a:t>
            </a:r>
            <a:r>
              <a:rPr lang="es-ES" sz="2400" dirty="0">
                <a:sym typeface="Wingdings" panose="05000000000000000000" pitchFamily="2" charset="2"/>
              </a:rPr>
              <a:t></a:t>
            </a:r>
            <a:r>
              <a:rPr lang="es-ES" sz="2400" dirty="0"/>
              <a:t> características de, al menos dos, de los contratos típicos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589E73D-ABFD-48EE-BCE8-DBE456823F29}"/>
              </a:ext>
            </a:extLst>
          </p:cNvPr>
          <p:cNvSpPr txBox="1"/>
          <p:nvPr/>
        </p:nvSpPr>
        <p:spPr>
          <a:xfrm>
            <a:off x="3202443" y="4279450"/>
            <a:ext cx="86234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Sujetos a regulación armonizada (SARA) </a:t>
            </a:r>
            <a:r>
              <a:rPr lang="es-ES" sz="2400" dirty="0">
                <a:sym typeface="Wingdings" panose="05000000000000000000" pitchFamily="2" charset="2"/>
              </a:rPr>
              <a:t> Directivas Comunitarias</a:t>
            </a:r>
          </a:p>
          <a:p>
            <a:pPr indent="450850"/>
            <a:r>
              <a:rPr lang="es-ES" sz="2400" dirty="0"/>
              <a:t>-  C. Típicos con valor estimado </a:t>
            </a:r>
            <a:r>
              <a:rPr lang="es-ES" sz="2800" b="1" dirty="0"/>
              <a:t>≥</a:t>
            </a:r>
            <a:r>
              <a:rPr lang="es-ES" sz="2400" dirty="0"/>
              <a:t> a cuantías y C. Subvencionados</a:t>
            </a:r>
          </a:p>
        </p:txBody>
      </p:sp>
      <p:sp>
        <p:nvSpPr>
          <p:cNvPr id="11" name="Abrir llave 10">
            <a:extLst>
              <a:ext uri="{FF2B5EF4-FFF2-40B4-BE49-F238E27FC236}">
                <a16:creationId xmlns:a16="http://schemas.microsoft.com/office/drawing/2014/main" xmlns="" id="{4679916B-46C4-4659-BCF4-5826BEF38CD4}"/>
              </a:ext>
            </a:extLst>
          </p:cNvPr>
          <p:cNvSpPr/>
          <p:nvPr/>
        </p:nvSpPr>
        <p:spPr>
          <a:xfrm>
            <a:off x="4537189" y="1110118"/>
            <a:ext cx="359862" cy="1871313"/>
          </a:xfrm>
          <a:prstGeom prst="lef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Abrir llave 11">
            <a:extLst>
              <a:ext uri="{FF2B5EF4-FFF2-40B4-BE49-F238E27FC236}">
                <a16:creationId xmlns:a16="http://schemas.microsoft.com/office/drawing/2014/main" xmlns="" id="{90835843-F48C-4F00-BC41-C556A03AB5FA}"/>
              </a:ext>
            </a:extLst>
          </p:cNvPr>
          <p:cNvSpPr/>
          <p:nvPr/>
        </p:nvSpPr>
        <p:spPr>
          <a:xfrm>
            <a:off x="2794521" y="1110118"/>
            <a:ext cx="323558" cy="4066162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0BF13DFE-705A-4E14-AE08-53DC79B5E873}"/>
              </a:ext>
            </a:extLst>
          </p:cNvPr>
          <p:cNvSpPr txBox="1"/>
          <p:nvPr/>
        </p:nvSpPr>
        <p:spPr>
          <a:xfrm>
            <a:off x="3202443" y="5506492"/>
            <a:ext cx="5435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Preparación y adjudicación </a:t>
            </a:r>
            <a:r>
              <a:rPr lang="es-ES" sz="2400" dirty="0">
                <a:sym typeface="Wingdings" panose="05000000000000000000" pitchFamily="2" charset="2"/>
              </a:rPr>
              <a:t> LCSP</a:t>
            </a:r>
          </a:p>
          <a:p>
            <a:r>
              <a:rPr lang="es-ES" sz="2400" dirty="0">
                <a:sym typeface="Wingdings" panose="05000000000000000000" pitchFamily="2" charset="2"/>
              </a:rPr>
              <a:t>Efectos y extinción  Derecho privado</a:t>
            </a:r>
          </a:p>
          <a:p>
            <a:endParaRPr lang="es-ES" sz="24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1F336347-8392-4F3D-B30A-01DAFB2438A3}"/>
              </a:ext>
            </a:extLst>
          </p:cNvPr>
          <p:cNvSpPr txBox="1"/>
          <p:nvPr/>
        </p:nvSpPr>
        <p:spPr>
          <a:xfrm>
            <a:off x="821873" y="5437272"/>
            <a:ext cx="1589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Contratos Privados</a:t>
            </a:r>
            <a:endParaRPr lang="es-ES" sz="2400" dirty="0"/>
          </a:p>
        </p:txBody>
      </p:sp>
      <p:sp>
        <p:nvSpPr>
          <p:cNvPr id="15" name="Abrir llave 14">
            <a:extLst>
              <a:ext uri="{FF2B5EF4-FFF2-40B4-BE49-F238E27FC236}">
                <a16:creationId xmlns:a16="http://schemas.microsoft.com/office/drawing/2014/main" xmlns="" id="{8C33C1EB-4CAC-412E-9DC9-D73185E36058}"/>
              </a:ext>
            </a:extLst>
          </p:cNvPr>
          <p:cNvSpPr/>
          <p:nvPr/>
        </p:nvSpPr>
        <p:spPr>
          <a:xfrm>
            <a:off x="2794521" y="5569573"/>
            <a:ext cx="323558" cy="830997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7853351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3165345E-A1E0-4959-AB97-D9BB48245C0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FC3640A1-FF9B-4EC4-BC43-2AE769E4A157}"/>
              </a:ext>
            </a:extLst>
          </p:cNvPr>
          <p:cNvSpPr txBox="1"/>
          <p:nvPr/>
        </p:nvSpPr>
        <p:spPr>
          <a:xfrm>
            <a:off x="4351606" y="618978"/>
            <a:ext cx="4679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/>
              <a:t>Contratos Menores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14379E9-F059-418A-A03D-153C4986F0A5}"/>
              </a:ext>
            </a:extLst>
          </p:cNvPr>
          <p:cNvSpPr txBox="1"/>
          <p:nvPr/>
        </p:nvSpPr>
        <p:spPr>
          <a:xfrm>
            <a:off x="3798275" y="1326864"/>
            <a:ext cx="5500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/>
              <a:t>Contratación sin licitación </a:t>
            </a:r>
            <a:r>
              <a:rPr lang="es-ES" sz="2000" b="1" dirty="0">
                <a:sym typeface="Wingdings" panose="05000000000000000000" pitchFamily="2" charset="2"/>
              </a:rPr>
              <a:t> Adjudicación directa</a:t>
            </a:r>
            <a:endParaRPr lang="es-ES" sz="20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4E447A3-CD98-4AD8-A4E0-72573AFE354D}"/>
              </a:ext>
            </a:extLst>
          </p:cNvPr>
          <p:cNvSpPr txBox="1"/>
          <p:nvPr/>
        </p:nvSpPr>
        <p:spPr>
          <a:xfrm>
            <a:off x="380519" y="2169726"/>
            <a:ext cx="2926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Valor estimado inferior 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5AD301F-2E80-463A-869D-46BE471277F9}"/>
              </a:ext>
            </a:extLst>
          </p:cNvPr>
          <p:cNvSpPr txBox="1"/>
          <p:nvPr/>
        </p:nvSpPr>
        <p:spPr>
          <a:xfrm>
            <a:off x="3798275" y="2031227"/>
            <a:ext cx="3840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40.000</a:t>
            </a:r>
            <a:r>
              <a:rPr lang="es-ES" b="1" dirty="0"/>
              <a:t> €  </a:t>
            </a:r>
            <a:r>
              <a:rPr lang="es-ES" b="1" dirty="0">
                <a:sym typeface="Wingdings" panose="05000000000000000000" pitchFamily="2" charset="2"/>
              </a:rPr>
              <a:t> </a:t>
            </a:r>
            <a:r>
              <a:rPr lang="es-ES" b="1" dirty="0"/>
              <a:t> obras</a:t>
            </a:r>
          </a:p>
          <a:p>
            <a:r>
              <a:rPr lang="es-ES" b="1" dirty="0"/>
              <a:t>15.000 €  </a:t>
            </a:r>
            <a:r>
              <a:rPr lang="es-ES" b="1" dirty="0">
                <a:sym typeface="Wingdings" panose="05000000000000000000" pitchFamily="2" charset="2"/>
              </a:rPr>
              <a:t> </a:t>
            </a:r>
            <a:r>
              <a:rPr lang="es-ES" b="1" dirty="0"/>
              <a:t> suministro/servicios.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8CD5B0F-B6A5-487A-AACD-D6854274ACAF}"/>
              </a:ext>
            </a:extLst>
          </p:cNvPr>
          <p:cNvSpPr txBox="1"/>
          <p:nvPr/>
        </p:nvSpPr>
        <p:spPr>
          <a:xfrm>
            <a:off x="366449" y="2941034"/>
            <a:ext cx="11085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Se han de utilizar sólo para cubrir necesidades puntuales, esporádicas, concretas, definidas y urgentes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8105FCDE-4284-49B8-BF10-FEE6F9062BDA}"/>
              </a:ext>
            </a:extLst>
          </p:cNvPr>
          <p:cNvSpPr txBox="1"/>
          <p:nvPr/>
        </p:nvSpPr>
        <p:spPr>
          <a:xfrm>
            <a:off x="1866315" y="3516856"/>
            <a:ext cx="9849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- Informe del órgano de contratación motivando la necesidad del contrato</a:t>
            </a:r>
          </a:p>
          <a:p>
            <a:r>
              <a:rPr lang="es-ES" sz="2000" b="1" dirty="0"/>
              <a:t>- Aprobación del gasto e incorporación de la factura correspondiente</a:t>
            </a:r>
          </a:p>
          <a:p>
            <a:pPr marL="182563" indent="-182563"/>
            <a:r>
              <a:rPr lang="es-ES" sz="2000" b="1" dirty="0"/>
              <a:t>- Justificación de que no se está alterando el objeto del contrato para evitar la aplicación de las reglas generales de contratación y que el contratista no ha suscrito más contratos menores que individual o conjuntamente superen los límites anteriores</a:t>
            </a:r>
          </a:p>
          <a:p>
            <a:r>
              <a:rPr lang="es-ES" sz="2000" b="1" dirty="0"/>
              <a:t>- El órgano de contratación comprobará el cumplimiento de dicha regla</a:t>
            </a:r>
          </a:p>
          <a:p>
            <a:pPr marL="84138" indent="-84138"/>
            <a:r>
              <a:rPr lang="es-ES" sz="2000" b="1" dirty="0"/>
              <a:t>- Publicidad: la información relativa a los contratos menores deberá realizarse al menos trimestralmente en el perfil del contratante</a:t>
            </a:r>
          </a:p>
          <a:p>
            <a:r>
              <a:rPr lang="es-ES" sz="2000" b="1" dirty="0"/>
              <a:t>- Duración máxima </a:t>
            </a:r>
            <a:r>
              <a:rPr lang="es-ES" sz="2000" b="1" dirty="0">
                <a:sym typeface="Wingdings" panose="05000000000000000000" pitchFamily="2" charset="2"/>
              </a:rPr>
              <a:t> un año, sin posibilidad de prórroga</a:t>
            </a:r>
            <a:endParaRPr lang="es-ES" sz="2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1822553-A851-4EF3-B59A-D94827CDA177}"/>
              </a:ext>
            </a:extLst>
          </p:cNvPr>
          <p:cNvSpPr txBox="1"/>
          <p:nvPr/>
        </p:nvSpPr>
        <p:spPr>
          <a:xfrm>
            <a:off x="403275" y="4621493"/>
            <a:ext cx="1463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Requisitos</a:t>
            </a:r>
          </a:p>
        </p:txBody>
      </p:sp>
      <p:sp>
        <p:nvSpPr>
          <p:cNvPr id="10" name="Abrir llave 9">
            <a:extLst>
              <a:ext uri="{FF2B5EF4-FFF2-40B4-BE49-F238E27FC236}">
                <a16:creationId xmlns:a16="http://schemas.microsoft.com/office/drawing/2014/main" xmlns="" id="{23FE3A43-AD1D-46DB-8931-ADE1631D79AE}"/>
              </a:ext>
            </a:extLst>
          </p:cNvPr>
          <p:cNvSpPr/>
          <p:nvPr/>
        </p:nvSpPr>
        <p:spPr>
          <a:xfrm>
            <a:off x="1607450" y="3368564"/>
            <a:ext cx="357338" cy="3010614"/>
          </a:xfrm>
          <a:prstGeom prst="lef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11" name="Abrir llave 10">
            <a:extLst>
              <a:ext uri="{FF2B5EF4-FFF2-40B4-BE49-F238E27FC236}">
                <a16:creationId xmlns:a16="http://schemas.microsoft.com/office/drawing/2014/main" xmlns="" id="{E5F77F91-231C-4814-85F9-CA0BFBD5406A}"/>
              </a:ext>
            </a:extLst>
          </p:cNvPr>
          <p:cNvSpPr/>
          <p:nvPr/>
        </p:nvSpPr>
        <p:spPr>
          <a:xfrm>
            <a:off x="3383280" y="2031227"/>
            <a:ext cx="295422" cy="677108"/>
          </a:xfrm>
          <a:prstGeom prst="lef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8672825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56B2179E-67A0-4625-AA66-E328C67F957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476DDE0-6579-4044-BB93-4EE360EEAEA1}"/>
              </a:ext>
            </a:extLst>
          </p:cNvPr>
          <p:cNvSpPr txBox="1"/>
          <p:nvPr/>
        </p:nvSpPr>
        <p:spPr>
          <a:xfrm>
            <a:off x="3263705" y="412926"/>
            <a:ext cx="6372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Ordenación de la Contratación Pública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DE5EF1FC-F0DA-4359-BD02-265A122BD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527437"/>
              </p:ext>
            </p:extLst>
          </p:nvPr>
        </p:nvGraphicFramePr>
        <p:xfrm>
          <a:off x="323557" y="936146"/>
          <a:ext cx="11577711" cy="5483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5680">
                  <a:extLst>
                    <a:ext uri="{9D8B030D-6E8A-4147-A177-3AD203B41FA5}">
                      <a16:colId xmlns:a16="http://schemas.microsoft.com/office/drawing/2014/main" xmlns="" val="2249390832"/>
                    </a:ext>
                  </a:extLst>
                </a:gridCol>
                <a:gridCol w="2004150">
                  <a:extLst>
                    <a:ext uri="{9D8B030D-6E8A-4147-A177-3AD203B41FA5}">
                      <a16:colId xmlns:a16="http://schemas.microsoft.com/office/drawing/2014/main" xmlns="" val="4229453470"/>
                    </a:ext>
                  </a:extLst>
                </a:gridCol>
                <a:gridCol w="3271234">
                  <a:extLst>
                    <a:ext uri="{9D8B030D-6E8A-4147-A177-3AD203B41FA5}">
                      <a16:colId xmlns:a16="http://schemas.microsoft.com/office/drawing/2014/main" xmlns="" val="1949499162"/>
                    </a:ext>
                  </a:extLst>
                </a:gridCol>
                <a:gridCol w="1511807">
                  <a:extLst>
                    <a:ext uri="{9D8B030D-6E8A-4147-A177-3AD203B41FA5}">
                      <a16:colId xmlns:a16="http://schemas.microsoft.com/office/drawing/2014/main" xmlns="" val="264136307"/>
                    </a:ext>
                  </a:extLst>
                </a:gridCol>
                <a:gridCol w="1254840">
                  <a:extLst>
                    <a:ext uri="{9D8B030D-6E8A-4147-A177-3AD203B41FA5}">
                      <a16:colId xmlns:a16="http://schemas.microsoft.com/office/drawing/2014/main" xmlns="" val="3190711601"/>
                    </a:ext>
                  </a:extLst>
                </a:gridCol>
              </a:tblGrid>
              <a:tr h="719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solidFill>
                            <a:schemeClr val="tx1"/>
                          </a:solidFill>
                          <a:effectLst/>
                        </a:rPr>
                        <a:t>Actos preparatorios</a:t>
                      </a:r>
                      <a:endParaRPr lang="es-ES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solidFill>
                            <a:schemeClr val="tx1"/>
                          </a:solidFill>
                          <a:effectLst/>
                        </a:rPr>
                        <a:t>Tipo de tramitación</a:t>
                      </a:r>
                      <a:endParaRPr lang="es-ES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solidFill>
                            <a:schemeClr val="tx1"/>
                          </a:solidFill>
                          <a:effectLst/>
                        </a:rPr>
                        <a:t>Tipo de Procedimiento</a:t>
                      </a:r>
                      <a:endParaRPr lang="es-ES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solidFill>
                            <a:schemeClr val="tx1"/>
                          </a:solidFill>
                          <a:effectLst/>
                        </a:rPr>
                        <a:t>Licitación</a:t>
                      </a:r>
                      <a:endParaRPr lang="es-ES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solidFill>
                            <a:schemeClr val="tx1"/>
                          </a:solidFill>
                          <a:effectLst/>
                        </a:rPr>
                        <a:t>Ejecución</a:t>
                      </a:r>
                      <a:endParaRPr lang="es-ES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8065414"/>
                  </a:ext>
                </a:extLst>
              </a:tr>
              <a:tr h="4764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Solicitud de Inicio Expediente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Consultas preliminares del mercado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Expediente de Contratación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Necesidad, idoneidad y totalidad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Informe de legalidad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Aprobación del gasto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Certificado existencia de crédito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Fiscalización previa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Pliego cláusulas </a:t>
                      </a:r>
                      <a:r>
                        <a:rPr lang="es-ES" sz="2000" b="1" dirty="0" err="1">
                          <a:solidFill>
                            <a:schemeClr val="tx1"/>
                          </a:solidFill>
                          <a:effectLst/>
                        </a:rPr>
                        <a:t>admtvas</a:t>
                      </a: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Pliego prescripciones técnicas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Ordinaria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Urgente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De emergencia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Abierto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Abierto simplificado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Abierto super-simplificado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Restringido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Negociado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Con publicidad</a:t>
                      </a:r>
                    </a:p>
                    <a:p>
                      <a:pPr marL="342900" lvl="0" indent="-1603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Sin publicidad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Diálogo competitivo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Asociación para la Innovación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Concursos de proyectos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Acuerdos Marco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Sistemas dinámicos de adquisición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Centrales de contratación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Selección del contratista</a:t>
                      </a: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Relación calidad-precio</a:t>
                      </a: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Adjudicación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 Formalización del Contrato</a:t>
                      </a: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Ejecución actividad contratada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0329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0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9A237B10-E5FC-4AEA-B8C4-54DE397260F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F0912A5D-2943-4A28-AF66-ED0E93D16B65}"/>
              </a:ext>
            </a:extLst>
          </p:cNvPr>
          <p:cNvSpPr txBox="1"/>
          <p:nvPr/>
        </p:nvSpPr>
        <p:spPr>
          <a:xfrm>
            <a:off x="3108960" y="492369"/>
            <a:ext cx="6289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Algunos conceptos contractuales (I)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1039E18-DBF0-47AB-B388-8F06AD84E2E8}"/>
              </a:ext>
            </a:extLst>
          </p:cNvPr>
          <p:cNvSpPr txBox="1"/>
          <p:nvPr/>
        </p:nvSpPr>
        <p:spPr>
          <a:xfrm>
            <a:off x="689316" y="1245460"/>
            <a:ext cx="4726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Órgano de Contratación </a:t>
            </a:r>
            <a:r>
              <a:rPr lang="es-ES" sz="2400" b="1" dirty="0">
                <a:sym typeface="Wingdings" panose="05000000000000000000" pitchFamily="2" charset="2"/>
              </a:rPr>
              <a:t> Rector</a:t>
            </a:r>
            <a:endParaRPr lang="es-ES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B88ECDC-2F72-489A-808B-CE9EB4197266}"/>
              </a:ext>
            </a:extLst>
          </p:cNvPr>
          <p:cNvSpPr txBox="1"/>
          <p:nvPr/>
        </p:nvSpPr>
        <p:spPr>
          <a:xfrm>
            <a:off x="689316" y="2625411"/>
            <a:ext cx="6682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Responsable del Contrato (</a:t>
            </a:r>
            <a:r>
              <a:rPr lang="es-ES" sz="2000" b="1" dirty="0">
                <a:sym typeface="Wingdings" panose="05000000000000000000" pitchFamily="2" charset="2"/>
              </a:rPr>
              <a:t>obligatorio en ley 9/2017)</a:t>
            </a:r>
            <a:endParaRPr lang="es-ES" sz="20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32D89E0-FF98-4EFB-9D35-816984867CD2}"/>
              </a:ext>
            </a:extLst>
          </p:cNvPr>
          <p:cNvSpPr txBox="1"/>
          <p:nvPr/>
        </p:nvSpPr>
        <p:spPr>
          <a:xfrm>
            <a:off x="689316" y="4005362"/>
            <a:ext cx="709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Pliegos de cláusulas administrativas particulares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601C9BD4-7A0D-44E9-A50D-926E0DB7E2D4}"/>
              </a:ext>
            </a:extLst>
          </p:cNvPr>
          <p:cNvSpPr txBox="1"/>
          <p:nvPr/>
        </p:nvSpPr>
        <p:spPr>
          <a:xfrm>
            <a:off x="2745548" y="1648940"/>
            <a:ext cx="8989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“Suscribir, formalizar o autorizar la celebración de contratos y convenios en nombre de la Universidad, de sus Centros, Departamentos, Institutos y profesores.” </a:t>
            </a:r>
            <a:r>
              <a:rPr lang="es-ES" sz="2000" b="1" dirty="0"/>
              <a:t>(Estatutos de la UPO, art. 32.1.n)</a:t>
            </a:r>
            <a:endParaRPr lang="es-ES"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AF971DF-454B-4925-9790-7EA895C0EC7B}"/>
              </a:ext>
            </a:extLst>
          </p:cNvPr>
          <p:cNvSpPr txBox="1"/>
          <p:nvPr/>
        </p:nvSpPr>
        <p:spPr>
          <a:xfrm>
            <a:off x="2745548" y="3047884"/>
            <a:ext cx="8989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Supervisará la ejecución del contrato, adoptará las decisiones y dictará las instrucciones necesarias con el fin de asegurar la correcta realización de la prestación pactada.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CFFCA519-23A3-4702-860F-73A69A2A61FD}"/>
              </a:ext>
            </a:extLst>
          </p:cNvPr>
          <p:cNvSpPr txBox="1"/>
          <p:nvPr/>
        </p:nvSpPr>
        <p:spPr>
          <a:xfrm>
            <a:off x="2745548" y="4355923"/>
            <a:ext cx="8989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Documentos estructurados que recogen las condiciones de adjudicación del contrato y el contenido obligacional del mismo.</a:t>
            </a:r>
          </a:p>
          <a:p>
            <a:pPr algn="just"/>
            <a:r>
              <a:rPr lang="es-ES" sz="2000" b="1" i="1" dirty="0"/>
              <a:t>(Derechos y obligaciones de las partes y características de la prestación)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4C2C0920-635A-45D1-9FD1-158AB30E3E89}"/>
              </a:ext>
            </a:extLst>
          </p:cNvPr>
          <p:cNvSpPr txBox="1"/>
          <p:nvPr/>
        </p:nvSpPr>
        <p:spPr>
          <a:xfrm>
            <a:off x="2717412" y="5776683"/>
            <a:ext cx="8989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Especificarán los requisitos técnicos que habrá de reunir la prestación objeto del contrato.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E6487DD-C1AD-4203-A11E-27A429D48F82}"/>
              </a:ext>
            </a:extLst>
          </p:cNvPr>
          <p:cNvSpPr txBox="1"/>
          <p:nvPr/>
        </p:nvSpPr>
        <p:spPr>
          <a:xfrm>
            <a:off x="689316" y="5427559"/>
            <a:ext cx="5795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Pliegos de Prescripciones Técnicas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415276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Anagr">
            <a:extLst>
              <a:ext uri="{FF2B5EF4-FFF2-40B4-BE49-F238E27FC236}">
                <a16:creationId xmlns:a16="http://schemas.microsoft.com/office/drawing/2014/main" xmlns="" id="{9A237B10-E5FC-4AEA-B8C4-54DE397260F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235011"/>
            <a:ext cx="1323754" cy="3839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F0912A5D-2943-4A28-AF66-ED0E93D16B65}"/>
              </a:ext>
            </a:extLst>
          </p:cNvPr>
          <p:cNvSpPr txBox="1"/>
          <p:nvPr/>
        </p:nvSpPr>
        <p:spPr>
          <a:xfrm>
            <a:off x="3108959" y="492369"/>
            <a:ext cx="6991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Algunos conceptos contractuales (II)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1039E18-DBF0-47AB-B388-8F06AD84E2E8}"/>
              </a:ext>
            </a:extLst>
          </p:cNvPr>
          <p:cNvSpPr txBox="1"/>
          <p:nvPr/>
        </p:nvSpPr>
        <p:spPr>
          <a:xfrm>
            <a:off x="689316" y="1245460"/>
            <a:ext cx="3038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Perfil de contratante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B88ECDC-2F72-489A-808B-CE9EB4197266}"/>
              </a:ext>
            </a:extLst>
          </p:cNvPr>
          <p:cNvSpPr txBox="1"/>
          <p:nvPr/>
        </p:nvSpPr>
        <p:spPr>
          <a:xfrm>
            <a:off x="689316" y="2596264"/>
            <a:ext cx="84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Capacidad del empresario: Solvencia y Clasificación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601C9BD4-7A0D-44E9-A50D-926E0DB7E2D4}"/>
              </a:ext>
            </a:extLst>
          </p:cNvPr>
          <p:cNvSpPr txBox="1"/>
          <p:nvPr/>
        </p:nvSpPr>
        <p:spPr>
          <a:xfrm>
            <a:off x="1598071" y="1580601"/>
            <a:ext cx="10136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Elemento que agrupa la información y documentos relativos a la actividad contractual del órgano de contratación al objeto de asegurar la transparencia y el acceso público a la misma. Se difunde y se accede </a:t>
            </a:r>
            <a:r>
              <a:rPr lang="es-ES" sz="2000" b="1" i="1" u="sng" dirty="0"/>
              <a:t>exclusivamente</a:t>
            </a:r>
            <a:r>
              <a:rPr lang="es-ES" sz="2000" b="1" i="1" dirty="0"/>
              <a:t> a través de Internet </a:t>
            </a:r>
            <a:r>
              <a:rPr lang="es-ES" sz="2000" b="1" i="1" dirty="0">
                <a:sym typeface="Wingdings" panose="05000000000000000000" pitchFamily="2" charset="2"/>
              </a:rPr>
              <a:t> Publicidad contratación.</a:t>
            </a:r>
            <a:endParaRPr lang="es-ES" sz="2000" b="1" i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AF971DF-454B-4925-9790-7EA895C0EC7B}"/>
              </a:ext>
            </a:extLst>
          </p:cNvPr>
          <p:cNvSpPr txBox="1"/>
          <p:nvPr/>
        </p:nvSpPr>
        <p:spPr>
          <a:xfrm>
            <a:off x="1598070" y="2999851"/>
            <a:ext cx="101367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Solo podrán contratar con el sector público las personas naturales o jurídicas, españolas o extranjeras, que tengan plena capacidad de obrar, no estén incursas en alguna prohibición de contratar, y acrediten su solvencia económica y financiera y técnica o profesional o, en los casos en que así lo exija la LCSP, se encuentren debidamente clasificadas:</a:t>
            </a:r>
          </a:p>
          <a:p>
            <a:pPr algn="just"/>
            <a:r>
              <a:rPr lang="es-ES" sz="2000" b="1" i="1" dirty="0"/>
              <a:t>  - Contratos de obras con valor estimado ≥ a 500.000 euros </a:t>
            </a:r>
            <a:r>
              <a:rPr lang="es-ES" sz="2000" b="1" i="1" dirty="0">
                <a:sym typeface="Wingdings" panose="05000000000000000000" pitchFamily="2" charset="2"/>
              </a:rPr>
              <a:t> C</a:t>
            </a:r>
            <a:r>
              <a:rPr lang="es-ES" sz="2000" b="1" i="1" dirty="0"/>
              <a:t>lasificación imprescindible</a:t>
            </a:r>
          </a:p>
          <a:p>
            <a:pPr algn="just"/>
            <a:r>
              <a:rPr lang="es-ES" sz="2000" b="1" i="1" dirty="0"/>
              <a:t>  - Contratos de obras con valor estimado &lt; a 500.000 euros </a:t>
            </a:r>
            <a:r>
              <a:rPr lang="es-ES" sz="2000" b="1" i="1" dirty="0">
                <a:sym typeface="Wingdings" panose="05000000000000000000" pitchFamily="2" charset="2"/>
              </a:rPr>
              <a:t> Solvencia o C</a:t>
            </a:r>
            <a:r>
              <a:rPr lang="es-ES" sz="2000" b="1" i="1" dirty="0"/>
              <a:t>lasificación</a:t>
            </a:r>
          </a:p>
          <a:p>
            <a:pPr algn="just"/>
            <a:r>
              <a:rPr lang="es-ES" sz="2000" b="1" i="1" dirty="0"/>
              <a:t>  - En los restantes tipos de contratos no será exigible la Clasificación, pero sí la Solvencia.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F7FA555C-1667-4615-BFC8-B87C2DAF9E37}"/>
              </a:ext>
            </a:extLst>
          </p:cNvPr>
          <p:cNvSpPr txBox="1"/>
          <p:nvPr/>
        </p:nvSpPr>
        <p:spPr>
          <a:xfrm>
            <a:off x="689316" y="5150875"/>
            <a:ext cx="479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Consultas preliminares del mercado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33C505A6-AF03-4D9F-913F-51D08823CBBC}"/>
              </a:ext>
            </a:extLst>
          </p:cNvPr>
          <p:cNvSpPr txBox="1"/>
          <p:nvPr/>
        </p:nvSpPr>
        <p:spPr>
          <a:xfrm>
            <a:off x="1598069" y="5499529"/>
            <a:ext cx="10136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/>
              <a:t>Se podrán realizar estudios de mercado y dirigir consultas a fin de preparar correctamente la licitación e informar de planes y requisitos que se exigirán para concurrir al procedimiento.</a:t>
            </a:r>
          </a:p>
        </p:txBody>
      </p:sp>
    </p:spTree>
    <p:extLst>
      <p:ext uri="{BB962C8B-B14F-4D97-AF65-F5344CB8AC3E}">
        <p14:creationId xmlns:p14="http://schemas.microsoft.com/office/powerpoint/2010/main" val="218775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nagr">
            <a:extLst>
              <a:ext uri="{FF2B5EF4-FFF2-40B4-BE49-F238E27FC236}">
                <a16:creationId xmlns:a16="http://schemas.microsoft.com/office/drawing/2014/main" xmlns="" id="{434381C4-5775-42AE-A51E-DA4F436FDF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7"/>
          <a:stretch>
            <a:fillRect/>
          </a:stretch>
        </p:blipFill>
        <p:spPr bwMode="auto">
          <a:xfrm>
            <a:off x="274317" y="44772"/>
            <a:ext cx="1323754" cy="3839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0AAF6DF5-E678-483B-A1B5-001F5D8C4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047817"/>
              </p:ext>
            </p:extLst>
          </p:nvPr>
        </p:nvGraphicFramePr>
        <p:xfrm>
          <a:off x="274317" y="506437"/>
          <a:ext cx="11648750" cy="6160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1920">
                  <a:extLst>
                    <a:ext uri="{9D8B030D-6E8A-4147-A177-3AD203B41FA5}">
                      <a16:colId xmlns:a16="http://schemas.microsoft.com/office/drawing/2014/main" xmlns="" val="3405098340"/>
                    </a:ext>
                  </a:extLst>
                </a:gridCol>
                <a:gridCol w="1420837">
                  <a:extLst>
                    <a:ext uri="{9D8B030D-6E8A-4147-A177-3AD203B41FA5}">
                      <a16:colId xmlns:a16="http://schemas.microsoft.com/office/drawing/2014/main" xmlns="" val="429398151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1110994307"/>
                    </a:ext>
                  </a:extLst>
                </a:gridCol>
                <a:gridCol w="2584212">
                  <a:extLst>
                    <a:ext uri="{9D8B030D-6E8A-4147-A177-3AD203B41FA5}">
                      <a16:colId xmlns:a16="http://schemas.microsoft.com/office/drawing/2014/main" xmlns="" val="3566562813"/>
                    </a:ext>
                  </a:extLst>
                </a:gridCol>
                <a:gridCol w="1542473">
                  <a:extLst>
                    <a:ext uri="{9D8B030D-6E8A-4147-A177-3AD203B41FA5}">
                      <a16:colId xmlns:a16="http://schemas.microsoft.com/office/drawing/2014/main" xmlns="" val="854183325"/>
                    </a:ext>
                  </a:extLst>
                </a:gridCol>
                <a:gridCol w="1581515">
                  <a:extLst>
                    <a:ext uri="{9D8B030D-6E8A-4147-A177-3AD203B41FA5}">
                      <a16:colId xmlns:a16="http://schemas.microsoft.com/office/drawing/2014/main" xmlns="" val="1665114896"/>
                    </a:ext>
                  </a:extLst>
                </a:gridCol>
                <a:gridCol w="1161873">
                  <a:extLst>
                    <a:ext uri="{9D8B030D-6E8A-4147-A177-3AD203B41FA5}">
                      <a16:colId xmlns:a16="http://schemas.microsoft.com/office/drawing/2014/main" xmlns="" val="3081269383"/>
                    </a:ext>
                  </a:extLst>
                </a:gridCol>
              </a:tblGrid>
              <a:tr h="15317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Plazos máximos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Tipos de Contratos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Racionalización técnica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4722658"/>
                  </a:ext>
                </a:extLst>
              </a:tr>
              <a:tr h="3134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Obras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Suministros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Servicios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Concesión Obras y Servicios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Acuerdo Marco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Sistema dinámico adquisición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9501343"/>
                  </a:ext>
                </a:extLst>
              </a:tr>
              <a:tr h="15317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En función de la naturaleza, financiación y concurrencia periódica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6770977"/>
                  </a:ext>
                </a:extLst>
              </a:tr>
              <a:tr h="473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Máximo: 5 años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(incluidas todas las prórrogas)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Regla general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Regla general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Duración limitada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Duración limitada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1557643"/>
                  </a:ext>
                </a:extLst>
              </a:tr>
              <a:tr h="153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9 meses más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Prórroga especial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Prórroga especial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8375805"/>
                  </a:ext>
                </a:extLst>
              </a:tr>
              <a:tr h="153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Máximo un año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Contrato menor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Contrato menor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Contrato menor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4364505"/>
                  </a:ext>
                </a:extLst>
              </a:tr>
              <a:tr h="473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Máximo tres años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Suministros de entregas adicionales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(Negociado sin publicidad)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Reservados de servicios sociales, culturales y de salud a organizaciones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3846953"/>
                  </a:ext>
                </a:extLst>
              </a:tr>
              <a:tr h="794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Máximo cuatro años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Adquisición obras con prestaciones sucesivas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(</a:t>
                      </a:r>
                      <a:r>
                        <a:rPr lang="es-ES" sz="1050" dirty="0" err="1">
                          <a:effectLst/>
                        </a:rPr>
                        <a:t>proc</a:t>
                      </a:r>
                      <a:r>
                        <a:rPr lang="es-ES" sz="1050" dirty="0">
                          <a:effectLst/>
                        </a:rPr>
                        <a:t>. Asociación para la innovación)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Adquisición suministros con prestaciones sucesivas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(proc. Asociación para la innovación)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Adquisición servicios con prestaciones sucesivas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(proc. Asociación para la innovación)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Regla general (salvo excepciones)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Contratos derivados AM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Durante la vigencia del AM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9719077"/>
                  </a:ext>
                </a:extLst>
              </a:tr>
              <a:tr h="473800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Superior a cinco años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Arrendamiento de bienes muebles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Los que requieran inversiones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Plazo necesario para recuperar las inversionnes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Plazo razonable para recuperar inversión y obtención de rendimiento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6221590"/>
                  </a:ext>
                </a:extLst>
              </a:tr>
              <a:tr h="4738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Servicios de mantenimiento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Vida útil del producto</a:t>
                      </a:r>
                      <a:endParaRPr lang="es-ES" dirty="0"/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Concesión de servicios sanitarios.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Máximo 10 años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34046486"/>
                  </a:ext>
                </a:extLst>
              </a:tr>
              <a:tr h="6341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Relativos a los servicios a las personas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Plazo necesario</a:t>
                      </a:r>
                      <a:endParaRPr lang="es-ES" dirty="0"/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C. servicios no sanitarios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Máximo 25 años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0586096"/>
                  </a:ext>
                </a:extLst>
              </a:tr>
              <a:tr h="79442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Servicios complementarios de otros contratos de obras o suministros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No exceder el plazo de duración del contrato principal</a:t>
                      </a:r>
                      <a:endParaRPr lang="es-ES"/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Concesión obras/ servicios con ejecución de obras y la explotación del servicio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Máximo 40 años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 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5772757"/>
                  </a:ext>
                </a:extLst>
              </a:tr>
              <a:tr h="79442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Servicios complementarios de otros/ suministros que incluyan trabajos para la liquidación del contrato principal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Plazo necesario</a:t>
                      </a:r>
                      <a:endParaRPr lang="es-ES" dirty="0"/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50" marR="457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587798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26B04BD-8AEB-4EC4-BFB0-0A5FEE97F537}"/>
              </a:ext>
            </a:extLst>
          </p:cNvPr>
          <p:cNvSpPr txBox="1"/>
          <p:nvPr/>
        </p:nvSpPr>
        <p:spPr>
          <a:xfrm>
            <a:off x="4431323" y="44772"/>
            <a:ext cx="3671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Duración de los Contratos</a:t>
            </a:r>
          </a:p>
        </p:txBody>
      </p:sp>
    </p:spTree>
    <p:extLst>
      <p:ext uri="{BB962C8B-B14F-4D97-AF65-F5344CB8AC3E}">
        <p14:creationId xmlns:p14="http://schemas.microsoft.com/office/powerpoint/2010/main" val="142500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</TotalTime>
  <Words>1926</Words>
  <Application>Microsoft Office PowerPoint</Application>
  <PresentationFormat>Personalizado</PresentationFormat>
  <Paragraphs>288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Contratación Pública</vt:lpstr>
      <vt:lpstr>Objetivos de la Ley: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Contratación Pública</dc:title>
  <dc:creator>jmros</dc:creator>
  <cp:lastModifiedBy>usuario</cp:lastModifiedBy>
  <cp:revision>98</cp:revision>
  <dcterms:created xsi:type="dcterms:W3CDTF">2018-02-23T20:15:53Z</dcterms:created>
  <dcterms:modified xsi:type="dcterms:W3CDTF">2018-03-02T08:08:13Z</dcterms:modified>
</cp:coreProperties>
</file>