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1" r:id="rId1"/>
    <p:sldMasterId id="2147483679" r:id="rId2"/>
    <p:sldMasterId id="2147483711" r:id="rId3"/>
  </p:sldMasterIdLst>
  <p:notesMasterIdLst>
    <p:notesMasterId r:id="rId34"/>
  </p:notesMasterIdLst>
  <p:sldIdLst>
    <p:sldId id="257" r:id="rId4"/>
    <p:sldId id="406" r:id="rId5"/>
    <p:sldId id="410" r:id="rId6"/>
    <p:sldId id="425" r:id="rId7"/>
    <p:sldId id="419" r:id="rId8"/>
    <p:sldId id="407" r:id="rId9"/>
    <p:sldId id="409" r:id="rId10"/>
    <p:sldId id="411" r:id="rId11"/>
    <p:sldId id="371" r:id="rId12"/>
    <p:sldId id="396" r:id="rId13"/>
    <p:sldId id="418" r:id="rId14"/>
    <p:sldId id="416" r:id="rId15"/>
    <p:sldId id="417" r:id="rId16"/>
    <p:sldId id="422" r:id="rId17"/>
    <p:sldId id="420" r:id="rId18"/>
    <p:sldId id="395" r:id="rId19"/>
    <p:sldId id="415" r:id="rId20"/>
    <p:sldId id="413" r:id="rId21"/>
    <p:sldId id="432" r:id="rId22"/>
    <p:sldId id="389" r:id="rId23"/>
    <p:sldId id="400" r:id="rId24"/>
    <p:sldId id="401" r:id="rId25"/>
    <p:sldId id="427" r:id="rId26"/>
    <p:sldId id="423" r:id="rId27"/>
    <p:sldId id="424" r:id="rId28"/>
    <p:sldId id="428" r:id="rId29"/>
    <p:sldId id="429" r:id="rId30"/>
    <p:sldId id="430" r:id="rId31"/>
    <p:sldId id="431" r:id="rId32"/>
    <p:sldId id="261" r:id="rId33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961"/>
    <a:srgbClr val="148E5A"/>
    <a:srgbClr val="11754A"/>
    <a:srgbClr val="1B2F39"/>
    <a:srgbClr val="E4E8E9"/>
    <a:srgbClr val="EC6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49D99B-8355-4D26-95FE-613C6B8DEDB7}">
  <a:tblStyle styleId="{BE49D99B-8355-4D26-95FE-613C6B8DEDB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5E6"/>
          </a:solidFill>
        </a:fill>
      </a:tcStyle>
    </a:wholeTbl>
    <a:band1H>
      <a:tcTxStyle/>
      <a:tcStyle>
        <a:tcBdr/>
        <a:fill>
          <a:solidFill>
            <a:srgbClr val="FEE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E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94641" autoAdjust="0"/>
  </p:normalViewPr>
  <p:slideViewPr>
    <p:cSldViewPr>
      <p:cViewPr>
        <p:scale>
          <a:sx n="50" d="100"/>
          <a:sy n="50" d="100"/>
        </p:scale>
        <p:origin x="3600" y="14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31" tIns="95531" rIns="95531" bIns="95531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7772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55457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33186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10916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8864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66374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44102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21831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5" y="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31" tIns="95531" rIns="95531" bIns="95531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7772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55457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33186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10916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8864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66374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44102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21831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31" tIns="95531" rIns="95531" bIns="95531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942858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31" tIns="95531" rIns="95531" bIns="95531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7772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55457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33186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10916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88645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66374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44102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21831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5" y="942858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31" tIns="47752" rIns="95531" bIns="47752" anchor="b" anchorCtr="0">
            <a:noAutofit/>
          </a:bodyPr>
          <a:lstStyle/>
          <a:p>
            <a:pPr algn="r"/>
            <a:fld id="{00000000-1234-1234-1234-123412341234}" type="slidenum">
              <a:rPr lang="en-GB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‹Nº›</a:t>
            </a:fld>
            <a:endParaRPr lang="en-GB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9753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spcFirstLastPara="1" wrap="square" lIns="95531" tIns="95531" rIns="95531" bIns="95531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55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 txBox="1">
            <a:spLocks noGrp="1"/>
          </p:cNvSpPr>
          <p:nvPr>
            <p:ph type="body" idx="1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spcFirstLastPara="1" wrap="square" lIns="95531" tIns="95531" rIns="95531" bIns="95531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5" name="Google Shape;1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45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itle page + name">
  <p:cSld name="BASIC title page + nam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933578" y="4725144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2"/>
          </p:nvPr>
        </p:nvSpPr>
        <p:spPr>
          <a:xfrm>
            <a:off x="933578" y="5157216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3"/>
          </p:nvPr>
        </p:nvSpPr>
        <p:spPr>
          <a:xfrm>
            <a:off x="933578" y="5589264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 hasCustomPrompt="1"/>
          </p:nvPr>
        </p:nvSpPr>
        <p:spPr>
          <a:xfrm>
            <a:off x="685800" y="3501008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it-IT" dirty="0"/>
              <a:t>S3UNICA 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4"/>
          </p:nvPr>
        </p:nvSpPr>
        <p:spPr>
          <a:xfrm>
            <a:off x="971600" y="6309320"/>
            <a:ext cx="7415683" cy="38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456"/>
            <a:ext cx="4339703" cy="31012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Light Green orig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093028"/>
            <a:ext cx="6153684" cy="56483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7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Yellow orig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093028"/>
            <a:ext cx="6153684" cy="56483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38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Blue orig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093028"/>
            <a:ext cx="6153683" cy="56483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70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Dark Green orig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093028"/>
            <a:ext cx="6153683" cy="56483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0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page Image squar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86193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xt page ok">
  <p:cSld name="1_CONTENT text page o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 hasCustomPrompt="1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it-IT" dirty="0"/>
              <a:t>S3UNICA PROJECT</a:t>
            </a:r>
            <a:endParaRPr dirty="0"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68000"/>
            <a:ext cx="8207375" cy="5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/>
              <a:t>Kick off meeting</a:t>
            </a:r>
          </a:p>
          <a:p>
            <a:endParaRPr lang="it-IT" dirty="0"/>
          </a:p>
          <a:p>
            <a:r>
              <a:rPr lang="it-IT" dirty="0"/>
              <a:t>23 – 24 </a:t>
            </a:r>
            <a:r>
              <a:rPr lang="it-IT" dirty="0" err="1"/>
              <a:t>October</a:t>
            </a:r>
            <a:r>
              <a:rPr lang="it-IT" dirty="0"/>
              <a:t> 2019 in Trieste</a:t>
            </a:r>
          </a:p>
          <a:p>
            <a:endParaRPr lang="it-IT" dirty="0"/>
          </a:p>
          <a:p>
            <a:r>
              <a:rPr lang="it-IT" dirty="0"/>
              <a:t>	- Technical </a:t>
            </a:r>
            <a:r>
              <a:rPr lang="it-IT" dirty="0" err="1"/>
              <a:t>visit</a:t>
            </a:r>
            <a:r>
              <a:rPr lang="it-IT" dirty="0"/>
              <a:t>: Sincrotrone</a:t>
            </a:r>
          </a:p>
          <a:p>
            <a:r>
              <a:rPr lang="it-IT" dirty="0"/>
              <a:t>	- Project and </a:t>
            </a:r>
            <a:r>
              <a:rPr lang="it-IT" dirty="0" err="1"/>
              <a:t>partners</a:t>
            </a:r>
            <a:r>
              <a:rPr lang="it-IT" dirty="0"/>
              <a:t> </a:t>
            </a:r>
            <a:r>
              <a:rPr lang="it-IT" dirty="0" err="1"/>
              <a:t>overview</a:t>
            </a:r>
            <a:endParaRPr lang="it-IT" dirty="0"/>
          </a:p>
          <a:p>
            <a:r>
              <a:rPr lang="it-IT" dirty="0"/>
              <a:t>	- Self-</a:t>
            </a:r>
            <a:r>
              <a:rPr lang="it-IT" dirty="0" err="1"/>
              <a:t>assessment</a:t>
            </a:r>
            <a:r>
              <a:rPr lang="it-IT" dirty="0"/>
              <a:t> </a:t>
            </a:r>
            <a:r>
              <a:rPr lang="it-IT" dirty="0" err="1"/>
              <a:t>tool</a:t>
            </a:r>
            <a:r>
              <a:rPr lang="it-IT" dirty="0"/>
              <a:t> </a:t>
            </a:r>
            <a:r>
              <a:rPr lang="it-IT" dirty="0" err="1"/>
              <a:t>presentation</a:t>
            </a:r>
            <a:endParaRPr lang="it-IT" dirty="0"/>
          </a:p>
          <a:p>
            <a:r>
              <a:rPr lang="it-IT" dirty="0"/>
              <a:t>	- </a:t>
            </a:r>
            <a:r>
              <a:rPr lang="it-IT" dirty="0" err="1"/>
              <a:t>Steering</a:t>
            </a:r>
            <a:r>
              <a:rPr lang="it-IT" dirty="0"/>
              <a:t> </a:t>
            </a:r>
            <a:r>
              <a:rPr lang="it-IT" dirty="0" err="1"/>
              <a:t>Commitee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1098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432000"/>
            <a:ext cx="8229600" cy="5620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Edit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57200" y="1368000"/>
            <a:ext cx="4103687" cy="504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4716016" y="1368000"/>
            <a:ext cx="4104000" cy="504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038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Edit </a:t>
            </a:r>
            <a:r>
              <a:rPr lang="fr-FR" dirty="0" err="1"/>
              <a:t>subtitle</a:t>
            </a:r>
            <a:r>
              <a:rPr lang="fr-FR" dirty="0"/>
              <a:t> styles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594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pag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432000"/>
            <a:ext cx="8229600" cy="562074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457200" y="1368000"/>
            <a:ext cx="8207375" cy="5183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5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5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hank you page">
  <p:cSld name="BASIC Thank you p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ctrTitle" hasCustomPrompt="1"/>
          </p:nvPr>
        </p:nvSpPr>
        <p:spPr>
          <a:xfrm>
            <a:off x="685800" y="3344385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it-IT" dirty="0"/>
              <a:t>S3UNICA – BRIEF PRESENTATION</a:t>
            </a:r>
            <a:endParaRPr dirty="0"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1" hasCustomPrompt="1"/>
          </p:nvPr>
        </p:nvSpPr>
        <p:spPr>
          <a:xfrm>
            <a:off x="467544" y="6165304"/>
            <a:ext cx="4104456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6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 err="1"/>
              <a:t>Skype</a:t>
            </a:r>
            <a:r>
              <a:rPr lang="it-IT" dirty="0"/>
              <a:t> meeting – 14/10/2019</a:t>
            </a:r>
            <a:endParaRPr dirty="0"/>
          </a:p>
        </p:txBody>
      </p:sp>
      <p:sp>
        <p:nvSpPr>
          <p:cNvPr id="23" name="Google Shape;23;p4"/>
          <p:cNvSpPr txBox="1"/>
          <p:nvPr/>
        </p:nvSpPr>
        <p:spPr>
          <a:xfrm>
            <a:off x="5724128" y="6165304"/>
            <a:ext cx="2808312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endParaRPr sz="1600" b="1" i="1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2457"/>
            <a:ext cx="4195687" cy="29983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432000"/>
            <a:ext cx="8229600" cy="5620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Edit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57200" y="1368000"/>
            <a:ext cx="4103687" cy="504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4716016" y="1368000"/>
            <a:ext cx="4104000" cy="504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015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63859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67544" y="432000"/>
            <a:ext cx="8229600" cy="634082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539552" y="134076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endParaRPr lang="en-GB" sz="18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0"/>
          </p:nvPr>
        </p:nvSpPr>
        <p:spPr>
          <a:xfrm>
            <a:off x="467544" y="1196975"/>
            <a:ext cx="8208144" cy="3816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5157788"/>
            <a:ext cx="8208144" cy="122354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Legend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322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41779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Light Green orig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093028"/>
            <a:ext cx="6153684" cy="56483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014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Yellow orig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093028"/>
            <a:ext cx="6153684" cy="56483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289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Blue orig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093028"/>
            <a:ext cx="6153683" cy="56483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54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Dark Green orig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093028"/>
            <a:ext cx="6153683" cy="56483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700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page Image squar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2015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Edit </a:t>
            </a:r>
            <a:r>
              <a:rPr lang="fr-FR" dirty="0" err="1"/>
              <a:t>subtitle</a:t>
            </a:r>
            <a:r>
              <a:rPr lang="fr-FR" dirty="0"/>
              <a:t> styles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94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pag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432000"/>
            <a:ext cx="8229600" cy="562074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457200" y="1368000"/>
            <a:ext cx="8207375" cy="5183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406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432000"/>
            <a:ext cx="8229600" cy="5620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Edit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57200" y="1368000"/>
            <a:ext cx="4103687" cy="504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4716016" y="1368000"/>
            <a:ext cx="4104000" cy="504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75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982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67544" y="432000"/>
            <a:ext cx="8229600" cy="634082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539552" y="134076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endParaRPr lang="en-GB" sz="18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0"/>
          </p:nvPr>
        </p:nvSpPr>
        <p:spPr>
          <a:xfrm>
            <a:off x="467544" y="1196975"/>
            <a:ext cx="8208144" cy="38163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5157788"/>
            <a:ext cx="8208144" cy="122354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Legend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417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page +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05802"/>
            <a:ext cx="5111750" cy="4920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057203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89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10;p1"/>
          <p:cNvGraphicFramePr/>
          <p:nvPr/>
        </p:nvGraphicFramePr>
        <p:xfrm>
          <a:off x="0" y="6807656"/>
          <a:ext cx="9144000" cy="365770"/>
        </p:xfrm>
        <a:graphic>
          <a:graphicData uri="http://schemas.openxmlformats.org/drawingml/2006/table">
            <a:tbl>
              <a:tblPr firstRow="1" bandRow="1">
                <a:noFill/>
                <a:tableStyleId>{BE49D99B-8355-4D26-95FE-613C6B8DEDB7}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Google Shape;1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80728" y="1093028"/>
            <a:ext cx="6117171" cy="56109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68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Edit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0" y="6807656"/>
          <a:ext cx="9144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16">
                <a:tc>
                  <a:txBody>
                    <a:bodyPr/>
                    <a:lstStyle/>
                    <a:p>
                      <a:endParaRPr lang="en-GB" sz="800" dirty="0">
                        <a:ln w="3175">
                          <a:solidFill>
                            <a:schemeClr val="accent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4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7236296" y="6528636"/>
            <a:ext cx="1800225" cy="28474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fld id="{8F4756C1-1FC7-4D71-B0D7-8887FC1017FC}" type="slidenum">
              <a:rPr lang="en-GB" smtClean="0">
                <a:solidFill>
                  <a:prstClr val="black"/>
                </a:solidFill>
              </a:rPr>
              <a:pPr>
                <a:buClrTx/>
                <a:defRPr/>
              </a:pPr>
              <a:t>‹Nº›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70" y="180760"/>
            <a:ext cx="1312672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9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726" r:id="rId13"/>
    <p:sldLayoutId id="2147483725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Courier New" panose="02070309020205020404" pitchFamily="49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68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Edit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0" y="6807656"/>
          <a:ext cx="9144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16">
                <a:tc>
                  <a:txBody>
                    <a:bodyPr/>
                    <a:lstStyle/>
                    <a:p>
                      <a:endParaRPr lang="en-GB" sz="800" dirty="0">
                        <a:ln w="3175">
                          <a:solidFill>
                            <a:schemeClr val="accent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4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w="3175">
                          <a:solidFill>
                            <a:schemeClr val="accent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7236296" y="6528636"/>
            <a:ext cx="1800225" cy="28474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fld id="{8F4756C1-1FC7-4D71-B0D7-8887FC1017FC}" type="slidenum">
              <a:rPr lang="en-GB" smtClean="0">
                <a:solidFill>
                  <a:prstClr val="black"/>
                </a:solidFill>
              </a:rPr>
              <a:pPr>
                <a:buClrTx/>
              </a:pPr>
              <a:t>‹Nº›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70" y="180760"/>
            <a:ext cx="1312672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9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Courier New" panose="02070309020205020404" pitchFamily="49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>
            <a:spLocks noGrp="1"/>
          </p:cNvSpPr>
          <p:nvPr>
            <p:ph type="body" idx="3"/>
          </p:nvPr>
        </p:nvSpPr>
        <p:spPr>
          <a:xfrm>
            <a:off x="1331640" y="4957554"/>
            <a:ext cx="7124305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Clr>
                <a:schemeClr val="dk2"/>
              </a:buClr>
            </a:pPr>
            <a:r>
              <a:rPr lang="en-GB" sz="28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UNIVERSIDAD PABLO DE OLAVIDE</a:t>
            </a:r>
          </a:p>
          <a:p>
            <a:pPr marL="0" lvl="0" indent="0">
              <a:spcBef>
                <a:spcPts val="0"/>
              </a:spcBef>
              <a:buClr>
                <a:schemeClr val="dk2"/>
              </a:buClr>
            </a:pPr>
            <a:r>
              <a:rPr lang="en-GB" sz="28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32" name="Google Shape;132;p29"/>
          <p:cNvSpPr txBox="1">
            <a:spLocks noGrp="1"/>
          </p:cNvSpPr>
          <p:nvPr>
            <p:ph type="ctrTitle"/>
          </p:nvPr>
        </p:nvSpPr>
        <p:spPr>
          <a:xfrm>
            <a:off x="683545" y="3137701"/>
            <a:ext cx="777240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sz="2800" b="0" i="0" u="none" strike="noStrike" cap="none" dirty="0">
                <a:solidFill>
                  <a:schemeClr val="dk2"/>
                </a:solidFill>
                <a:sym typeface="Arial"/>
              </a:rPr>
              <a:t>S3UNICA – Smart </a:t>
            </a:r>
            <a:r>
              <a:rPr lang="en-GB" sz="2800" b="0" i="0" u="none" strike="noStrike" cap="none" dirty="0" err="1">
                <a:solidFill>
                  <a:schemeClr val="dk2"/>
                </a:solidFill>
                <a:sym typeface="Arial"/>
              </a:rPr>
              <a:t>SpecialiSation</a:t>
            </a:r>
            <a:r>
              <a:rPr lang="en-GB" sz="2800" b="0" i="0" u="none" strike="noStrike" cap="none" dirty="0">
                <a:solidFill>
                  <a:schemeClr val="dk2"/>
                </a:solidFill>
                <a:sym typeface="Arial"/>
              </a:rPr>
              <a:t> in </a:t>
            </a:r>
            <a:r>
              <a:rPr lang="en-GB" sz="2800" b="0" i="0" u="none" strike="noStrike" cap="none" dirty="0" err="1" smtClean="0">
                <a:solidFill>
                  <a:schemeClr val="dk2"/>
                </a:solidFill>
                <a:sym typeface="Arial"/>
              </a:rPr>
              <a:t>UNIversity</a:t>
            </a:r>
            <a:r>
              <a:rPr lang="en-GB" sz="2800" b="0" i="0" u="none" strike="noStrike" cap="none" dirty="0" smtClean="0">
                <a:solidFill>
                  <a:schemeClr val="dk2"/>
                </a:solidFill>
                <a:sym typeface="Arial"/>
              </a:rPr>
              <a:t> Campus</a:t>
            </a:r>
            <a:br>
              <a:rPr lang="en-GB" sz="2800" b="0" i="0" u="none" strike="noStrike" cap="none" dirty="0" smtClean="0">
                <a:solidFill>
                  <a:schemeClr val="dk2"/>
                </a:solidFill>
                <a:sym typeface="Arial"/>
              </a:rPr>
            </a:br>
            <a:r>
              <a:rPr lang="en-GB" sz="2800" dirty="0" err="1" smtClean="0"/>
              <a:t>Reunión</a:t>
            </a:r>
            <a:r>
              <a:rPr lang="en-GB" sz="2800" dirty="0" smtClean="0"/>
              <a:t>, 17 </a:t>
            </a:r>
            <a:r>
              <a:rPr lang="en-GB" sz="2800" dirty="0" err="1" smtClean="0"/>
              <a:t>Diciembre</a:t>
            </a:r>
            <a:r>
              <a:rPr lang="en-GB" sz="2800" dirty="0" smtClean="0"/>
              <a:t>  2021</a:t>
            </a:r>
            <a:endParaRPr sz="2800" b="0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sp>
        <p:nvSpPr>
          <p:cNvPr id="7" name="Google Shape;131;p29"/>
          <p:cNvSpPr txBox="1">
            <a:spLocks/>
          </p:cNvSpPr>
          <p:nvPr/>
        </p:nvSpPr>
        <p:spPr>
          <a:xfrm>
            <a:off x="933577" y="6417368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2"/>
              </a:buClr>
            </a:pPr>
            <a:r>
              <a:rPr lang="en-GB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https://www.interregeurope.eu/S3UNICA/</a:t>
            </a:r>
            <a:endParaRPr lang="en-GB" dirty="0">
              <a:solidFill>
                <a:schemeClr val="dk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47080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832981" cy="5472608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62074"/>
          </a:xfrm>
        </p:spPr>
        <p:txBody>
          <a:bodyPr/>
          <a:lstStyle/>
          <a:p>
            <a:r>
              <a:rPr lang="es-ES" sz="3000" dirty="0" smtClean="0"/>
              <a:t>Campus Universidad Pablo de Olavide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3797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56612" cy="5256584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57200" y="43200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sz="3000" dirty="0" smtClean="0"/>
              <a:t>Red de media tensión</a:t>
            </a:r>
          </a:p>
          <a:p>
            <a:pPr>
              <a:buClrTx/>
              <a:buFontTx/>
            </a:pP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29413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576953" cy="554461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97204" y="18864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sz="3000" dirty="0" smtClean="0"/>
              <a:t>Eventos de calidad de red año 2021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40449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48464" cy="5328592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23528" y="18864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sz="3000" dirty="0" smtClean="0"/>
              <a:t>Tabla de eventos de calidad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229481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291197" cy="5688632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84908" y="188640"/>
            <a:ext cx="8229600" cy="562074"/>
          </a:xfrm>
        </p:spPr>
        <p:txBody>
          <a:bodyPr/>
          <a:lstStyle/>
          <a:p>
            <a:r>
              <a:rPr lang="es-ES" sz="3000" dirty="0" smtClean="0"/>
              <a:t>Red de agua potable en el campus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1522081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576952" cy="561662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562074"/>
          </a:xfrm>
        </p:spPr>
        <p:txBody>
          <a:bodyPr/>
          <a:lstStyle/>
          <a:p>
            <a:r>
              <a:rPr lang="es-ES" sz="3000" dirty="0" smtClean="0"/>
              <a:t>Control de consumo en edificios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164705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576952" cy="5112568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</p:spPr>
        <p:txBody>
          <a:bodyPr/>
          <a:lstStyle/>
          <a:p>
            <a:r>
              <a:rPr lang="es-ES" sz="3000" dirty="0" smtClean="0"/>
              <a:t>Gestión de Aire acondicionado 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1633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86699" cy="4714412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</p:spPr>
        <p:txBody>
          <a:bodyPr/>
          <a:lstStyle/>
          <a:p>
            <a:r>
              <a:rPr lang="es-ES" sz="3000" dirty="0" smtClean="0"/>
              <a:t>Control por edificio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17958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704967" cy="561662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562074"/>
          </a:xfrm>
        </p:spPr>
        <p:txBody>
          <a:bodyPr/>
          <a:lstStyle/>
          <a:p>
            <a:r>
              <a:rPr lang="es-ES" sz="3000" dirty="0" smtClean="0"/>
              <a:t>Alumbrado exteriores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136722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 smtClean="0"/>
              <a:t>Mejoras del alumbrado exterior</a:t>
            </a:r>
            <a:endParaRPr lang="es-ES" sz="3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64" y="1412778"/>
            <a:ext cx="1440160" cy="25602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220" y="1412777"/>
            <a:ext cx="1440159" cy="25602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28" y="4391763"/>
            <a:ext cx="3737451" cy="20998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412778"/>
            <a:ext cx="3553829" cy="50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7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96" y="945415"/>
            <a:ext cx="7272808" cy="5676338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429816" y="172593"/>
            <a:ext cx="7342584" cy="772822"/>
          </a:xfrm>
        </p:spPr>
        <p:txBody>
          <a:bodyPr/>
          <a:lstStyle/>
          <a:p>
            <a:r>
              <a:rPr lang="es-ES" sz="3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Valencia 2003</a:t>
            </a:r>
            <a:endParaRPr lang="es-ES" sz="3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29815"/>
            <a:ext cx="8543006" cy="5642467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97225" y="148649"/>
            <a:ext cx="8229600" cy="562074"/>
          </a:xfrm>
        </p:spPr>
        <p:txBody>
          <a:bodyPr/>
          <a:lstStyle/>
          <a:p>
            <a:r>
              <a:rPr lang="es-ES" sz="3000" dirty="0" smtClean="0"/>
              <a:t>Riegos y deposito de torre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3648970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640960" cy="4860540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</p:spPr>
        <p:txBody>
          <a:bodyPr/>
          <a:lstStyle/>
          <a:p>
            <a:r>
              <a:rPr lang="es-ES" sz="3000" dirty="0" smtClean="0"/>
              <a:t>Paradas por falta de presencia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375885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704967" cy="489654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</p:spPr>
        <p:txBody>
          <a:bodyPr/>
          <a:lstStyle/>
          <a:p>
            <a:r>
              <a:rPr lang="es-ES" sz="3000" dirty="0" smtClean="0"/>
              <a:t>Control de la calidad del aire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2843367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 smtClean="0"/>
              <a:t>Recarga de vehículos eléctricos</a:t>
            </a:r>
            <a:endParaRPr lang="es-ES" sz="3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1" y="1412776"/>
            <a:ext cx="8759957" cy="49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22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548414" cy="4968552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</p:spPr>
        <p:txBody>
          <a:bodyPr/>
          <a:lstStyle/>
          <a:p>
            <a:r>
              <a:rPr lang="es-ES" sz="2500" dirty="0" smtClean="0"/>
              <a:t>Node-Red, </a:t>
            </a:r>
            <a:r>
              <a:rPr lang="es-ES" sz="2500" dirty="0" err="1" smtClean="0"/>
              <a:t>bots</a:t>
            </a:r>
            <a:r>
              <a:rPr lang="es-ES" sz="2500" dirty="0" smtClean="0"/>
              <a:t> </a:t>
            </a:r>
            <a:r>
              <a:rPr lang="es-ES" sz="2500" dirty="0" smtClean="0"/>
              <a:t>de </a:t>
            </a:r>
            <a:r>
              <a:rPr lang="es-ES" sz="2500" dirty="0" err="1" smtClean="0"/>
              <a:t>Telegram</a:t>
            </a:r>
            <a:r>
              <a:rPr lang="es-ES" sz="2500" dirty="0" smtClean="0"/>
              <a:t> y mucho </a:t>
            </a:r>
            <a:r>
              <a:rPr lang="es-ES" sz="2500" dirty="0" smtClean="0"/>
              <a:t>mas</a:t>
            </a:r>
            <a:endParaRPr lang="es-ES" sz="2500" dirty="0"/>
          </a:p>
        </p:txBody>
      </p:sp>
    </p:spTree>
    <p:extLst>
      <p:ext uri="{BB962C8B-B14F-4D97-AF65-F5344CB8AC3E}">
        <p14:creationId xmlns:p14="http://schemas.microsoft.com/office/powerpoint/2010/main" val="130011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7920880" cy="5641306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/>
          <a:lstStyle/>
          <a:p>
            <a:r>
              <a:rPr lang="es-ES" sz="3000" dirty="0" smtClean="0"/>
              <a:t/>
            </a:r>
            <a:br>
              <a:rPr lang="es-ES" sz="3000" dirty="0" smtClean="0"/>
            </a:br>
            <a:r>
              <a:rPr lang="es-ES" sz="3000" dirty="0" smtClean="0"/>
              <a:t>Proyecto de parque fotovoltaico</a:t>
            </a:r>
            <a:br>
              <a:rPr lang="es-ES" sz="3000" dirty="0" smtClean="0"/>
            </a:b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3532051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 smtClean="0"/>
              <a:t>Líneas de financiación e inversiones</a:t>
            </a:r>
            <a:endParaRPr lang="es-ES" sz="30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ACTUACIÓN 1</a:t>
            </a:r>
            <a:r>
              <a:rPr lang="es-ES" dirty="0" smtClean="0"/>
              <a:t>.</a:t>
            </a:r>
          </a:p>
          <a:p>
            <a:r>
              <a:rPr lang="es-ES" dirty="0" smtClean="0"/>
              <a:t>Energías </a:t>
            </a:r>
            <a:r>
              <a:rPr lang="es-ES" dirty="0"/>
              <a:t>limpias y </a:t>
            </a:r>
            <a:r>
              <a:rPr lang="es-ES" dirty="0" smtClean="0"/>
              <a:t>Eficiencia Energética</a:t>
            </a:r>
            <a:r>
              <a:rPr lang="es-ES" dirty="0"/>
              <a:t>: 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smtClean="0"/>
              <a:t>			Planta </a:t>
            </a:r>
            <a:r>
              <a:rPr lang="es-ES" dirty="0"/>
              <a:t>fotovoltaica</a:t>
            </a:r>
          </a:p>
          <a:p>
            <a:pPr algn="just"/>
            <a:r>
              <a:rPr lang="es-ES" dirty="0" smtClean="0"/>
              <a:t>Se </a:t>
            </a:r>
            <a:r>
              <a:rPr lang="es-ES" dirty="0"/>
              <a:t>ha trabajado en la ubicación y preparación para </a:t>
            </a:r>
            <a:r>
              <a:rPr lang="es-ES" dirty="0" smtClean="0"/>
              <a:t>la</a:t>
            </a:r>
          </a:p>
          <a:p>
            <a:pPr algn="just"/>
            <a:r>
              <a:rPr lang="es-ES" dirty="0" smtClean="0"/>
              <a:t>licitación </a:t>
            </a:r>
            <a:r>
              <a:rPr lang="es-ES" dirty="0"/>
              <a:t>de una planta fotovoltaica en el </a:t>
            </a:r>
            <a:r>
              <a:rPr lang="es-ES" dirty="0" smtClean="0"/>
              <a:t>campus.</a:t>
            </a:r>
          </a:p>
          <a:p>
            <a:pPr algn="just"/>
            <a:r>
              <a:rPr lang="es-ES" dirty="0" smtClean="0"/>
              <a:t>Esta </a:t>
            </a:r>
            <a:r>
              <a:rPr lang="es-ES" dirty="0"/>
              <a:t>estará situada en el espacio que hay entre </a:t>
            </a:r>
            <a:r>
              <a:rPr lang="es-ES" dirty="0" smtClean="0"/>
              <a:t>la</a:t>
            </a:r>
          </a:p>
          <a:p>
            <a:pPr algn="just"/>
            <a:r>
              <a:rPr lang="es-ES" dirty="0" smtClean="0"/>
              <a:t>línea </a:t>
            </a:r>
            <a:r>
              <a:rPr lang="es-ES" dirty="0"/>
              <a:t>de metro y el carril bici que va a Sevilla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Está </a:t>
            </a:r>
            <a:r>
              <a:rPr lang="es-ES" dirty="0"/>
              <a:t>actualmente en proceso de inicio la licitación </a:t>
            </a:r>
            <a:r>
              <a:rPr lang="es-ES" dirty="0" smtClean="0"/>
              <a:t>y</a:t>
            </a:r>
          </a:p>
          <a:p>
            <a:pPr algn="just"/>
            <a:r>
              <a:rPr lang="es-ES" dirty="0" smtClean="0"/>
              <a:t>pendiente </a:t>
            </a:r>
            <a:r>
              <a:rPr lang="es-ES" dirty="0"/>
              <a:t>del visto bueno de la Agencia Andaluza </a:t>
            </a:r>
            <a:endParaRPr lang="es-ES" dirty="0" smtClean="0"/>
          </a:p>
          <a:p>
            <a:pPr algn="just"/>
            <a:r>
              <a:rPr lang="es-ES" dirty="0" smtClean="0"/>
              <a:t>para </a:t>
            </a:r>
            <a:r>
              <a:rPr lang="es-ES" dirty="0"/>
              <a:t>la Energía.</a:t>
            </a:r>
          </a:p>
        </p:txBody>
      </p:sp>
    </p:spTree>
    <p:extLst>
      <p:ext uri="{BB962C8B-B14F-4D97-AF65-F5344CB8AC3E}">
        <p14:creationId xmlns:p14="http://schemas.microsoft.com/office/powerpoint/2010/main" val="747514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 smtClean="0"/>
              <a:t>Líneas </a:t>
            </a:r>
            <a:r>
              <a:rPr lang="es-ES" sz="3000" dirty="0"/>
              <a:t>de financiación e inversiones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ACTUACIÓN 2. </a:t>
            </a:r>
            <a:endParaRPr lang="es-ES" dirty="0" smtClean="0"/>
          </a:p>
          <a:p>
            <a:endParaRPr lang="es-ES" dirty="0" smtClean="0"/>
          </a:p>
          <a:p>
            <a:pPr algn="just"/>
            <a:r>
              <a:rPr lang="es-ES" dirty="0"/>
              <a:t>Energías </a:t>
            </a:r>
            <a:r>
              <a:rPr lang="es-ES" dirty="0"/>
              <a:t>limpias y Eficiencia Energética: </a:t>
            </a:r>
            <a:endParaRPr lang="es-ES" dirty="0"/>
          </a:p>
          <a:p>
            <a:pPr algn="just"/>
            <a:r>
              <a:rPr lang="es-ES" dirty="0"/>
              <a:t>Paneles </a:t>
            </a:r>
            <a:r>
              <a:rPr lang="es-ES" dirty="0"/>
              <a:t>fotovoltaicos para la residencia Flora Tristán.</a:t>
            </a:r>
          </a:p>
          <a:p>
            <a:pPr algn="just"/>
            <a:r>
              <a:rPr lang="es-ES" dirty="0"/>
              <a:t>Se </a:t>
            </a:r>
            <a:r>
              <a:rPr lang="es-ES" dirty="0"/>
              <a:t>ha solicitado al </a:t>
            </a:r>
            <a:r>
              <a:rPr lang="es-ES" dirty="0" smtClean="0"/>
              <a:t>MINISTERIO </a:t>
            </a:r>
            <a:r>
              <a:rPr lang="es-ES" dirty="0"/>
              <a:t>PARA </a:t>
            </a:r>
            <a:r>
              <a:rPr lang="es-ES" dirty="0" smtClean="0"/>
              <a:t>LA</a:t>
            </a:r>
          </a:p>
          <a:p>
            <a:pPr algn="just"/>
            <a:r>
              <a:rPr lang="es-ES" sz="2200" dirty="0" smtClean="0"/>
              <a:t>TRANSICIÓN ECOLÓGICA </a:t>
            </a:r>
            <a:r>
              <a:rPr lang="es-ES" sz="2200" dirty="0"/>
              <a:t>Y EL </a:t>
            </a:r>
            <a:r>
              <a:rPr lang="es-ES" sz="2200" dirty="0" smtClean="0"/>
              <a:t>RETO DEMOGRÁFICO</a:t>
            </a:r>
            <a:endParaRPr lang="es-ES" sz="2200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una </a:t>
            </a:r>
            <a:r>
              <a:rPr lang="es-ES" dirty="0"/>
              <a:t>subvención para la </a:t>
            </a:r>
            <a:r>
              <a:rPr lang="es-ES" dirty="0" smtClean="0"/>
              <a:t>instalación de potencia </a:t>
            </a:r>
          </a:p>
          <a:p>
            <a:pPr algn="just"/>
            <a:r>
              <a:rPr lang="es-ES" dirty="0" smtClean="0"/>
              <a:t>fotovoltaica </a:t>
            </a:r>
            <a:r>
              <a:rPr lang="es-ES" dirty="0"/>
              <a:t>para autoconsumo de </a:t>
            </a:r>
            <a:r>
              <a:rPr lang="es-ES" dirty="0" smtClean="0"/>
              <a:t>la residencia</a:t>
            </a:r>
          </a:p>
          <a:p>
            <a:pPr algn="just"/>
            <a:r>
              <a:rPr lang="es-ES" dirty="0" smtClean="0"/>
              <a:t>Flora </a:t>
            </a:r>
            <a:r>
              <a:rPr lang="es-ES" dirty="0"/>
              <a:t>Tristán, por un valor aproximado de </a:t>
            </a:r>
            <a:endParaRPr lang="es-ES" dirty="0" smtClean="0"/>
          </a:p>
          <a:p>
            <a:pPr algn="just"/>
            <a:r>
              <a:rPr lang="es-ES" dirty="0" smtClean="0"/>
              <a:t>97.000 </a:t>
            </a:r>
            <a:r>
              <a:rPr lang="es-ES" dirty="0"/>
              <a:t>€. La subvención cubriría 60,000 €.</a:t>
            </a:r>
          </a:p>
        </p:txBody>
      </p:sp>
    </p:spTree>
    <p:extLst>
      <p:ext uri="{BB962C8B-B14F-4D97-AF65-F5344CB8AC3E}">
        <p14:creationId xmlns:p14="http://schemas.microsoft.com/office/powerpoint/2010/main" val="3912564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/>
              <a:t>Líneas de financiación e inversiones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ACTUACIÓN 3. </a:t>
            </a:r>
            <a:endParaRPr lang="es-ES" dirty="0" smtClean="0"/>
          </a:p>
          <a:p>
            <a:r>
              <a:rPr lang="es-ES" dirty="0" smtClean="0"/>
              <a:t>Energías </a:t>
            </a:r>
            <a:r>
              <a:rPr lang="es-ES" dirty="0"/>
              <a:t>limpias y Eficiencia Energética: </a:t>
            </a:r>
            <a:endParaRPr lang="es-ES" dirty="0" smtClean="0"/>
          </a:p>
          <a:p>
            <a:r>
              <a:rPr lang="es-ES" sz="2000" dirty="0" smtClean="0"/>
              <a:t>Almacenamiento </a:t>
            </a:r>
            <a:r>
              <a:rPr lang="es-ES" sz="2000" dirty="0"/>
              <a:t>de energía solar en edificios de la UPO.</a:t>
            </a:r>
            <a:br>
              <a:rPr lang="es-ES" sz="2000" dirty="0"/>
            </a:br>
            <a:endParaRPr lang="es-ES" sz="2000" dirty="0" smtClean="0"/>
          </a:p>
          <a:p>
            <a:pPr algn="just"/>
            <a:r>
              <a:rPr lang="es-ES" sz="2000" dirty="0" smtClean="0"/>
              <a:t>Se </a:t>
            </a:r>
            <a:r>
              <a:rPr lang="es-ES" sz="2000" dirty="0"/>
              <a:t>ha solicitado al MINISTERIO PARA LA </a:t>
            </a:r>
            <a:r>
              <a:rPr lang="es-ES" sz="2000" dirty="0" smtClean="0"/>
              <a:t>TRANSICIÓN</a:t>
            </a:r>
          </a:p>
          <a:p>
            <a:pPr algn="just"/>
            <a:r>
              <a:rPr lang="es-ES" sz="2000" dirty="0" smtClean="0"/>
              <a:t>ECOLÓGICA </a:t>
            </a:r>
            <a:r>
              <a:rPr lang="es-ES" sz="2000" dirty="0"/>
              <a:t>Y EL RETO DEMOGRÁFICO una subvención para </a:t>
            </a:r>
            <a:endParaRPr lang="es-ES" sz="2000" dirty="0" smtClean="0"/>
          </a:p>
          <a:p>
            <a:pPr algn="just"/>
            <a:r>
              <a:rPr lang="es-ES" sz="2000" dirty="0" smtClean="0"/>
              <a:t>dotar </a:t>
            </a:r>
            <a:r>
              <a:rPr lang="es-ES" sz="2000" dirty="0"/>
              <a:t>a los edificios deportivos de la UPO de fotovoltaica con </a:t>
            </a:r>
            <a:endParaRPr lang="es-ES" sz="2000" dirty="0" smtClean="0"/>
          </a:p>
          <a:p>
            <a:pPr algn="just"/>
            <a:r>
              <a:rPr lang="es-ES" sz="2000" dirty="0" smtClean="0"/>
              <a:t>almacenamiento </a:t>
            </a:r>
            <a:r>
              <a:rPr lang="es-ES" sz="2000" dirty="0"/>
              <a:t>de energía como complemento a la planta </a:t>
            </a:r>
            <a:endParaRPr lang="es-ES" sz="2000" dirty="0" smtClean="0"/>
          </a:p>
          <a:p>
            <a:pPr algn="just"/>
            <a:r>
              <a:rPr lang="es-ES" sz="2000" dirty="0" smtClean="0"/>
              <a:t>fotovoltaica </a:t>
            </a:r>
            <a:r>
              <a:rPr lang="es-ES" sz="2000" dirty="0"/>
              <a:t>que reduzca las emisiones netas de carbono del </a:t>
            </a:r>
            <a:endParaRPr lang="es-ES" sz="2000" dirty="0" smtClean="0"/>
          </a:p>
          <a:p>
            <a:pPr algn="just"/>
            <a:r>
              <a:rPr lang="es-ES" sz="2000" dirty="0" smtClean="0"/>
              <a:t>campus</a:t>
            </a:r>
            <a:r>
              <a:rPr lang="es-ES" sz="2000" dirty="0"/>
              <a:t>. Las actuaciones en el caso de llevarse todas a </a:t>
            </a:r>
            <a:r>
              <a:rPr lang="es-ES" sz="2000" dirty="0" smtClean="0"/>
              <a:t>cabo</a:t>
            </a:r>
          </a:p>
          <a:p>
            <a:pPr algn="just"/>
            <a:r>
              <a:rPr lang="es-ES" sz="2000" dirty="0" smtClean="0"/>
              <a:t>costarían </a:t>
            </a:r>
            <a:r>
              <a:rPr lang="es-ES" sz="2000" dirty="0"/>
              <a:t>unos 500, 000 € de los que 240,000 los aportaría </a:t>
            </a:r>
            <a:r>
              <a:rPr lang="es-ES" sz="2000" dirty="0" smtClean="0"/>
              <a:t>la</a:t>
            </a:r>
          </a:p>
          <a:p>
            <a:pPr algn="just"/>
            <a:r>
              <a:rPr lang="es-ES" sz="2000" dirty="0" smtClean="0"/>
              <a:t>subvención </a:t>
            </a:r>
            <a:r>
              <a:rPr lang="es-ES" sz="2000" dirty="0"/>
              <a:t>solicitada.</a:t>
            </a:r>
          </a:p>
        </p:txBody>
      </p:sp>
    </p:spTree>
    <p:extLst>
      <p:ext uri="{BB962C8B-B14F-4D97-AF65-F5344CB8AC3E}">
        <p14:creationId xmlns:p14="http://schemas.microsoft.com/office/powerpoint/2010/main" val="447433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/>
              <a:t>Líneas de financiación e inversiones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/>
              <a:t>ACTUACIÓN 4. </a:t>
            </a:r>
            <a:endParaRPr lang="es-ES" sz="2000" dirty="0" smtClean="0"/>
          </a:p>
          <a:p>
            <a:r>
              <a:rPr lang="es-ES" sz="2000" dirty="0" smtClean="0"/>
              <a:t>Energías </a:t>
            </a:r>
            <a:r>
              <a:rPr lang="es-ES" sz="2000" dirty="0"/>
              <a:t>limpias y Eficiencia Energética: </a:t>
            </a:r>
            <a:endParaRPr lang="es-ES" sz="2000" dirty="0" smtClean="0"/>
          </a:p>
          <a:p>
            <a:r>
              <a:rPr lang="es-ES" sz="2000" dirty="0" smtClean="0"/>
              <a:t>Rehabilitación </a:t>
            </a:r>
            <a:r>
              <a:rPr lang="es-ES" sz="2000" dirty="0"/>
              <a:t>energética de </a:t>
            </a:r>
            <a:r>
              <a:rPr lang="es-ES" sz="2000" dirty="0" smtClean="0"/>
              <a:t>edificios</a:t>
            </a:r>
          </a:p>
          <a:p>
            <a:endParaRPr lang="es-ES" sz="2000" dirty="0" smtClean="0"/>
          </a:p>
          <a:p>
            <a:r>
              <a:rPr lang="es-ES" sz="2000" dirty="0" smtClean="0"/>
              <a:t>Se </a:t>
            </a:r>
            <a:r>
              <a:rPr lang="es-ES" sz="2000" dirty="0"/>
              <a:t>ha solicitado al Programa de Impulso a la rehabilitación de </a:t>
            </a:r>
            <a:endParaRPr lang="es-ES" sz="2000" dirty="0" smtClean="0"/>
          </a:p>
          <a:p>
            <a:r>
              <a:rPr lang="es-ES" sz="2000" dirty="0" smtClean="0"/>
              <a:t>edificios </a:t>
            </a:r>
            <a:r>
              <a:rPr lang="es-ES" sz="2000" dirty="0"/>
              <a:t>públicos (PIREP) del Ministerio de Transporte, </a:t>
            </a:r>
            <a:endParaRPr lang="es-ES" sz="2000" dirty="0" smtClean="0"/>
          </a:p>
          <a:p>
            <a:r>
              <a:rPr lang="es-ES" sz="2000" dirty="0" smtClean="0"/>
              <a:t>Movilidad </a:t>
            </a:r>
            <a:r>
              <a:rPr lang="es-ES" sz="2000" dirty="0"/>
              <a:t>y Agenda Urbana ayudas para la rehabilitación de los </a:t>
            </a:r>
            <a:endParaRPr lang="es-ES" sz="2000" dirty="0" smtClean="0"/>
          </a:p>
          <a:p>
            <a:r>
              <a:rPr lang="es-ES" sz="2000" dirty="0" smtClean="0"/>
              <a:t>edificios </a:t>
            </a:r>
            <a:r>
              <a:rPr lang="es-ES" sz="2000" dirty="0"/>
              <a:t>de la Central </a:t>
            </a:r>
            <a:r>
              <a:rPr lang="es-ES" sz="2000" dirty="0" smtClean="0"/>
              <a:t>Térmica, </a:t>
            </a:r>
            <a:r>
              <a:rPr lang="es-ES" sz="2000" dirty="0"/>
              <a:t>el Teatro, y la mejora energética </a:t>
            </a:r>
            <a:endParaRPr lang="es-ES" sz="2000" dirty="0" smtClean="0"/>
          </a:p>
          <a:p>
            <a:r>
              <a:rPr lang="es-ES" sz="2000" dirty="0" smtClean="0"/>
              <a:t>de </a:t>
            </a:r>
            <a:r>
              <a:rPr lang="es-ES" sz="2000" dirty="0"/>
              <a:t>los edificios 10, 11, 12, 13 y 14. El valor total de las tres </a:t>
            </a:r>
            <a:endParaRPr lang="es-ES" sz="2000" dirty="0" smtClean="0"/>
          </a:p>
          <a:p>
            <a:r>
              <a:rPr lang="es-ES" sz="2000" dirty="0" smtClean="0"/>
              <a:t>actuaciones </a:t>
            </a:r>
            <a:r>
              <a:rPr lang="es-ES" sz="2000" dirty="0"/>
              <a:t>sería de 11 millones de euros de los que la UPO </a:t>
            </a:r>
            <a:endParaRPr lang="es-ES" sz="2000" dirty="0" smtClean="0"/>
          </a:p>
          <a:p>
            <a:r>
              <a:rPr lang="es-ES" sz="2000" dirty="0" smtClean="0"/>
              <a:t>pondría </a:t>
            </a:r>
            <a:r>
              <a:rPr lang="es-ES" sz="2000" dirty="0"/>
              <a:t>algo más de 2 millones.</a:t>
            </a:r>
            <a:br>
              <a:rPr lang="es-ES" sz="2000" dirty="0"/>
            </a:br>
            <a:endParaRPr lang="es-ES" sz="2000" dirty="0"/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736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>
            <a:extLst>
              <a:ext uri="{FF2B5EF4-FFF2-40B4-BE49-F238E27FC236}">
                <a16:creationId xmlns:a16="http://schemas.microsoft.com/office/drawing/2014/main" id="{3B13EE10-110B-40E8-9BF0-07A428C68BD1}"/>
              </a:ext>
            </a:extLst>
          </p:cNvPr>
          <p:cNvSpPr txBox="1"/>
          <p:nvPr/>
        </p:nvSpPr>
        <p:spPr>
          <a:xfrm>
            <a:off x="251520" y="1484784"/>
            <a:ext cx="8892480" cy="803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600" b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lvl="1" algn="ctr">
              <a:buClrTx/>
              <a:defRPr/>
            </a:pPr>
            <a:r>
              <a:rPr lang="es-ES" sz="2000" b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ACTUACIONES/MEJORES PRÁCTICAS </a:t>
            </a:r>
            <a:endParaRPr lang="es-ES" sz="2000" b="1" u="sng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buClrTx/>
              <a:defRPr/>
            </a:pPr>
            <a:endParaRPr lang="es-ES" sz="1600" b="1" dirty="0" smtClean="0">
              <a:solidFill>
                <a:schemeClr val="tx1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r>
              <a:rPr lang="es-ES" sz="1600" b="1" dirty="0" smtClean="0">
                <a:solidFill>
                  <a:srgbClr val="148E5A"/>
                </a:solidFill>
              </a:rPr>
              <a:t>Guía técnica de eficiencia energética eléctrica de Circutor año 2007</a:t>
            </a: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 smtClean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r>
              <a:rPr lang="es-ES" sz="1600" b="1" dirty="0" smtClean="0">
                <a:solidFill>
                  <a:srgbClr val="148E5A"/>
                </a:solidFill>
              </a:rPr>
              <a:t>Unidades técnicas de las Universidades Andaluzas marzo 2010</a:t>
            </a: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r>
              <a:rPr lang="es-ES" sz="1600" b="1" dirty="0" smtClean="0">
                <a:solidFill>
                  <a:srgbClr val="148E5A"/>
                </a:solidFill>
              </a:rPr>
              <a:t>Foro Crue-TIC Universidad de la Laguna 2011</a:t>
            </a:r>
            <a:endParaRPr lang="es-ES" sz="1600" b="1" dirty="0">
              <a:solidFill>
                <a:srgbClr val="148E5A"/>
              </a:solidFill>
            </a:endParaRPr>
          </a:p>
          <a:p>
            <a:pPr lvl="1">
              <a:buClrTx/>
              <a:defRPr/>
            </a:pPr>
            <a:endParaRPr lang="es-ES" sz="1600" b="1" dirty="0">
              <a:solidFill>
                <a:srgbClr val="159961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r>
              <a:rPr lang="es-ES" sz="1600" b="1" dirty="0" smtClean="0">
                <a:solidFill>
                  <a:srgbClr val="148E5A"/>
                </a:solidFill>
              </a:rPr>
              <a:t>Primer premio convocatoria @asLAN’2012 </a:t>
            </a:r>
          </a:p>
          <a:p>
            <a:pPr lvl="1">
              <a:buClrTx/>
              <a:defRPr/>
            </a:pPr>
            <a:r>
              <a:rPr lang="es-ES" sz="1600" b="1" dirty="0" smtClean="0">
                <a:solidFill>
                  <a:srgbClr val="148E5A"/>
                </a:solidFill>
              </a:rPr>
              <a:t>     Casos de éxito en administraciones y organismos públicos categoría educación</a:t>
            </a:r>
          </a:p>
          <a:p>
            <a:pPr lvl="1">
              <a:buClrTx/>
              <a:defRPr/>
            </a:pPr>
            <a:r>
              <a:rPr lang="es-ES" sz="1600" b="1" dirty="0">
                <a:solidFill>
                  <a:srgbClr val="148E5A"/>
                </a:solidFill>
              </a:rPr>
              <a:t> </a:t>
            </a: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r>
              <a:rPr lang="es-ES" sz="1600" b="1" dirty="0" smtClean="0">
                <a:solidFill>
                  <a:srgbClr val="148E5A"/>
                </a:solidFill>
              </a:rPr>
              <a:t>Accésit Buenas practicas de gestión interna 2013 del Ministerio de hacienda y administraciones publicas</a:t>
            </a:r>
          </a:p>
          <a:p>
            <a:pPr lvl="1">
              <a:buClrTx/>
              <a:defRPr/>
            </a:pPr>
            <a:r>
              <a:rPr lang="es-ES" sz="1600" b="1" dirty="0" smtClean="0">
                <a:solidFill>
                  <a:srgbClr val="148E5A"/>
                </a:solidFill>
              </a:rPr>
              <a:t> </a:t>
            </a:r>
            <a:endParaRPr lang="es-ES" sz="1600" b="1" dirty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r>
              <a:rPr lang="es-ES" sz="1600" b="1" dirty="0" smtClean="0">
                <a:solidFill>
                  <a:srgbClr val="148E5A"/>
                </a:solidFill>
              </a:rPr>
              <a:t>Finalista en la categoría SmartITInfraestruture de los premios Energetic 2013</a:t>
            </a:r>
          </a:p>
          <a:p>
            <a:pPr lvl="1">
              <a:buClrTx/>
              <a:defRPr/>
            </a:pPr>
            <a:endParaRPr lang="es-ES" sz="1600" b="1" dirty="0" smtClean="0">
              <a:solidFill>
                <a:srgbClr val="148E5A"/>
              </a:solidFill>
            </a:endParaRPr>
          </a:p>
          <a:p>
            <a:pPr lvl="1">
              <a:buClrTx/>
              <a:defRPr/>
            </a:pPr>
            <a:endParaRPr lang="es-ES" sz="1600" b="1" dirty="0" smtClean="0">
              <a:solidFill>
                <a:srgbClr val="148E5A"/>
              </a:solidFill>
            </a:endParaRPr>
          </a:p>
          <a:p>
            <a:pPr lvl="1">
              <a:buClrTx/>
              <a:defRPr/>
            </a:pPr>
            <a:r>
              <a:rPr lang="es-ES" sz="1600" b="1" dirty="0" smtClean="0">
                <a:solidFill>
                  <a:srgbClr val="148E5A"/>
                </a:solidFill>
              </a:rPr>
              <a:t>Al Proyecto de :	Sistemas de gestión de eficiencia energética y edificios</a:t>
            </a:r>
          </a:p>
          <a:p>
            <a:pPr lvl="1">
              <a:buClrTx/>
              <a:defRPr/>
            </a:pPr>
            <a:r>
              <a:rPr lang="es-ES" sz="1600" b="1" dirty="0">
                <a:solidFill>
                  <a:srgbClr val="148E5A"/>
                </a:solidFill>
              </a:rPr>
              <a:t>	</a:t>
            </a:r>
            <a:r>
              <a:rPr lang="es-ES" sz="1600" b="1" dirty="0" smtClean="0">
                <a:solidFill>
                  <a:srgbClr val="148E5A"/>
                </a:solidFill>
              </a:rPr>
              <a:t>	inteligentes en el campus de la Universidad Pablo de Olavide</a:t>
            </a: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 smtClean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 smtClean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 smtClean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 smtClean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 smtClean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 smtClean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>
              <a:solidFill>
                <a:srgbClr val="148E5A"/>
              </a:solidFill>
            </a:endParaRPr>
          </a:p>
          <a:p>
            <a:pPr marL="285750" lvl="1" indent="-285750">
              <a:buClrTx/>
              <a:buFont typeface="Wingdings" panose="05000000000000000000" pitchFamily="2" charset="2"/>
              <a:buChar char="Ø"/>
              <a:defRPr/>
            </a:pPr>
            <a:endParaRPr lang="es-ES" sz="1600" b="1" dirty="0">
              <a:solidFill>
                <a:srgbClr val="148E5A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40" y="260648"/>
            <a:ext cx="322194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39552" y="3429000"/>
            <a:ext cx="4572000" cy="5016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900" algn="just">
              <a:lnSpc>
                <a:spcPct val="95000"/>
              </a:lnSpc>
            </a:pPr>
            <a:r>
              <a:rPr lang="en-US" sz="2800" dirty="0" smtClean="0">
                <a:solidFill>
                  <a:srgbClr val="1F497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Muchas gracias!!!!! </a:t>
            </a:r>
            <a:endParaRPr lang="en-US" dirty="0">
              <a:solidFill>
                <a:srgbClr val="1F497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707904" y="5085184"/>
            <a:ext cx="4572000" cy="17297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900" lvl="0" algn="just">
              <a:lnSpc>
                <a:spcPct val="95000"/>
              </a:lnSpc>
            </a:pPr>
            <a:r>
              <a:rPr lang="es-ES" dirty="0" smtClean="0">
                <a:solidFill>
                  <a:srgbClr val="1F497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Nombre 		Fernando Cerezo Aguilar</a:t>
            </a:r>
          </a:p>
          <a:p>
            <a:pPr marL="88900" lvl="0" algn="just">
              <a:lnSpc>
                <a:spcPct val="95000"/>
              </a:lnSpc>
            </a:pPr>
            <a:r>
              <a:rPr lang="es-ES" dirty="0" smtClean="0">
                <a:solidFill>
                  <a:srgbClr val="1F497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Entidad 		Universidad Pablo de Olavide</a:t>
            </a:r>
          </a:p>
          <a:p>
            <a:pPr marL="88900" lvl="0" algn="just">
              <a:lnSpc>
                <a:spcPct val="95000"/>
              </a:lnSpc>
            </a:pPr>
            <a:r>
              <a:rPr lang="es-ES" dirty="0" smtClean="0">
                <a:solidFill>
                  <a:srgbClr val="1F497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Cargo 		Gestión de instalaciones y EE</a:t>
            </a:r>
          </a:p>
          <a:p>
            <a:pPr marL="88900" lvl="0" algn="just">
              <a:lnSpc>
                <a:spcPct val="95000"/>
              </a:lnSpc>
            </a:pPr>
            <a:r>
              <a:rPr lang="es-ES" dirty="0" smtClean="0">
                <a:solidFill>
                  <a:srgbClr val="1F497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Correo electrónico  	fceragu@admon.upo.es</a:t>
            </a:r>
          </a:p>
          <a:p>
            <a:pPr marL="88900" lvl="0" algn="just">
              <a:lnSpc>
                <a:spcPct val="95000"/>
              </a:lnSpc>
            </a:pPr>
            <a:r>
              <a:rPr lang="es-ES" dirty="0" smtClean="0">
                <a:solidFill>
                  <a:srgbClr val="1F497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Teléfono 		954349218</a:t>
            </a:r>
          </a:p>
          <a:p>
            <a:pPr marL="88900" lvl="0" algn="just">
              <a:lnSpc>
                <a:spcPct val="95000"/>
              </a:lnSpc>
            </a:pPr>
            <a:r>
              <a:rPr lang="es-ES" dirty="0" smtClean="0">
                <a:solidFill>
                  <a:srgbClr val="1F497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Dirección Postal 	Crta. De Utrera Km 1 s/n</a:t>
            </a:r>
            <a:endParaRPr lang="es-ES" dirty="0">
              <a:solidFill>
                <a:srgbClr val="1F497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88900" lvl="0" algn="just">
              <a:lnSpc>
                <a:spcPct val="95000"/>
              </a:lnSpc>
            </a:pPr>
            <a:r>
              <a:rPr lang="es-ES" dirty="0" smtClean="0">
                <a:solidFill>
                  <a:srgbClr val="1F497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Ciudad 		Sevilla(4013)</a:t>
            </a:r>
          </a:p>
          <a:p>
            <a:pPr marL="88900" lvl="0" algn="just">
              <a:lnSpc>
                <a:spcPct val="95000"/>
              </a:lnSpc>
            </a:pPr>
            <a:endParaRPr lang="en-US" dirty="0" smtClean="0">
              <a:solidFill>
                <a:srgbClr val="1F497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49958" cy="1005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980728"/>
            <a:ext cx="6977063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61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32656"/>
            <a:ext cx="413211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832092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70496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i="1" dirty="0" smtClean="0"/>
              <a:t>Dirección</a:t>
            </a:r>
            <a:r>
              <a:rPr lang="es-ES" dirty="0" smtClean="0"/>
              <a:t> </a:t>
            </a:r>
            <a:r>
              <a:rPr lang="es-ES" dirty="0"/>
              <a:t>web</a:t>
            </a:r>
            <a:r>
              <a:rPr lang="es-ES" dirty="0" smtClean="0"/>
              <a:t>:            www.upo.es/infraestructuras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Scada PowerStudio:		ee1.upo.es</a:t>
            </a:r>
          </a:p>
          <a:p>
            <a:r>
              <a:rPr lang="es-ES" dirty="0" smtClean="0"/>
              <a:t>Usuario solo lectura: 		utus	</a:t>
            </a:r>
          </a:p>
          <a:p>
            <a:r>
              <a:rPr lang="es-ES" dirty="0" smtClean="0"/>
              <a:t>Contraseña:			upo2010</a:t>
            </a: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40" y="260648"/>
            <a:ext cx="322194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D80C51F3-971F-4295-A463-40021A6F4B56}"/>
              </a:ext>
            </a:extLst>
          </p:cNvPr>
          <p:cNvSpPr txBox="1"/>
          <p:nvPr/>
        </p:nvSpPr>
        <p:spPr>
          <a:xfrm>
            <a:off x="535940" y="1393952"/>
            <a:ext cx="7602220" cy="828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271145">
              <a:spcBef>
                <a:spcPts val="580"/>
              </a:spcBef>
            </a:pPr>
            <a:endParaRPr lang="en-US" sz="2400" b="1" spc="-5" dirty="0">
              <a:latin typeface="Arial"/>
              <a:cs typeface="Arial"/>
            </a:endParaRPr>
          </a:p>
          <a:p>
            <a:pPr marL="469900" marR="271145">
              <a:spcBef>
                <a:spcPts val="580"/>
              </a:spcBef>
            </a:pPr>
            <a:endParaRPr sz="2400" spc="-5" dirty="0"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4896544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</p:spPr>
        <p:txBody>
          <a:bodyPr/>
          <a:lstStyle/>
          <a:p>
            <a:r>
              <a:rPr lang="es-ES" sz="3000" dirty="0" smtClean="0"/>
              <a:t>Portada de </a:t>
            </a:r>
            <a:r>
              <a:rPr lang="es-ES" sz="3000" dirty="0" err="1" smtClean="0"/>
              <a:t>Scada</a:t>
            </a:r>
            <a:r>
              <a:rPr lang="es-ES" sz="3000" dirty="0" smtClean="0"/>
              <a:t> </a:t>
            </a:r>
            <a:r>
              <a:rPr lang="es-ES" sz="3000" dirty="0" err="1" smtClean="0"/>
              <a:t>PowerStudio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29465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C">
  <a:themeElements>
    <a:clrScheme name="Interreg Europ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TENT page">
  <a:themeElements>
    <a:clrScheme name="Interreg Euro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WCARBON_project" id="{1BC36875-429B-4B20-B679-9FFA8E178BA3}" vid="{24AF4820-F449-4725-B0EA-E09BCD56EF8F}"/>
    </a:ext>
  </a:extLst>
</a:theme>
</file>

<file path=ppt/theme/theme3.xml><?xml version="1.0" encoding="utf-8"?>
<a:theme xmlns:a="http://schemas.openxmlformats.org/drawingml/2006/main" name="2_CONTENT page">
  <a:themeElements>
    <a:clrScheme name="Interreg Euro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WCARBON_project" id="{1BC36875-429B-4B20-B679-9FFA8E178BA3}" vid="{24AF4820-F449-4725-B0EA-E09BCD56EF8F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4266</TotalTime>
  <Words>619</Words>
  <Application>Microsoft Office PowerPoint</Application>
  <PresentationFormat>Presentación en pantalla (4:3)</PresentationFormat>
  <Paragraphs>118</Paragraphs>
  <Slides>30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Arial</vt:lpstr>
      <vt:lpstr>Calibri</vt:lpstr>
      <vt:lpstr>Courier New</vt:lpstr>
      <vt:lpstr>Noto Sans Symbols</vt:lpstr>
      <vt:lpstr>Open Sans</vt:lpstr>
      <vt:lpstr>Wingdings</vt:lpstr>
      <vt:lpstr>BASIC</vt:lpstr>
      <vt:lpstr>1_CONTENT page</vt:lpstr>
      <vt:lpstr>2_CONTENT page</vt:lpstr>
      <vt:lpstr>S3UNICA – Smart SpecialiSation in UNIversity Campus Reunión, 17 Diciembre  2021</vt:lpstr>
      <vt:lpstr>Valencia 2003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Portada de Scada PowerStudio</vt:lpstr>
      <vt:lpstr>Campus Universidad Pablo de Olavide</vt:lpstr>
      <vt:lpstr>Presentación de PowerPoint</vt:lpstr>
      <vt:lpstr>Presentación de PowerPoint</vt:lpstr>
      <vt:lpstr>Presentación de PowerPoint</vt:lpstr>
      <vt:lpstr>Red de agua potable en el campus</vt:lpstr>
      <vt:lpstr>Control de consumo en edificios</vt:lpstr>
      <vt:lpstr>Gestión de Aire acondicionado </vt:lpstr>
      <vt:lpstr>Control por edificio</vt:lpstr>
      <vt:lpstr>Alumbrado exteriores</vt:lpstr>
      <vt:lpstr>Mejoras del alumbrado exterior</vt:lpstr>
      <vt:lpstr>Riegos y deposito de torre</vt:lpstr>
      <vt:lpstr>Paradas por falta de presencia</vt:lpstr>
      <vt:lpstr>Control de la calidad del aire</vt:lpstr>
      <vt:lpstr>Recarga de vehículos eléctricos</vt:lpstr>
      <vt:lpstr>Node-Red, bots de Telegram y mucho mas</vt:lpstr>
      <vt:lpstr> Proyecto de parque fotovoltaico </vt:lpstr>
      <vt:lpstr>Líneas de financiación e inversiones</vt:lpstr>
      <vt:lpstr>Líneas de financiación e inversiones</vt:lpstr>
      <vt:lpstr>Líneas de financiación e inversiones</vt:lpstr>
      <vt:lpstr>Líneas de financiación e inversiones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Porcellini Alessia</dc:creator>
  <cp:lastModifiedBy>fceragu</cp:lastModifiedBy>
  <cp:revision>286</cp:revision>
  <cp:lastPrinted>2021-11-30T07:55:42Z</cp:lastPrinted>
  <dcterms:modified xsi:type="dcterms:W3CDTF">2021-12-13T09:57:38Z</dcterms:modified>
</cp:coreProperties>
</file>