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  <p:sldMasterId id="2147483906" r:id="rId2"/>
    <p:sldMasterId id="2147483919" r:id="rId3"/>
    <p:sldMasterId id="2147483928" r:id="rId4"/>
  </p:sldMasterIdLst>
  <p:notesMasterIdLst>
    <p:notesMasterId r:id="rId14"/>
  </p:notesMasterIdLst>
  <p:handoutMasterIdLst>
    <p:handoutMasterId r:id="rId15"/>
  </p:handoutMasterIdLst>
  <p:sldIdLst>
    <p:sldId id="1089" r:id="rId5"/>
    <p:sldId id="256" r:id="rId6"/>
    <p:sldId id="1031" r:id="rId7"/>
    <p:sldId id="1093" r:id="rId8"/>
    <p:sldId id="1087" r:id="rId9"/>
    <p:sldId id="1090" r:id="rId10"/>
    <p:sldId id="1091" r:id="rId11"/>
    <p:sldId id="1094" r:id="rId12"/>
    <p:sldId id="1114" r:id="rId13"/>
  </p:sldIdLst>
  <p:sldSz cx="9906000" cy="6858000" type="A4"/>
  <p:notesSz cx="6858000" cy="9144000"/>
  <p:defaultTextStyle>
    <a:defPPr>
      <a:defRPr lang="en-US"/>
    </a:defPPr>
    <a:lvl1pPr marL="0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55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11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66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022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278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533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789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044" algn="l" defTabSz="804511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orient="horz" pos="251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87"/>
    <a:srgbClr val="FE6D00"/>
    <a:srgbClr val="207E20"/>
    <a:srgbClr val="EF57C4"/>
    <a:srgbClr val="DF9737"/>
    <a:srgbClr val="B78B02"/>
    <a:srgbClr val="95A4DE"/>
    <a:srgbClr val="FBB62B"/>
    <a:srgbClr val="193A6B"/>
    <a:srgbClr val="00A1A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2" autoAdjust="0"/>
    <p:restoredTop sz="92077" autoAdjust="0"/>
  </p:normalViewPr>
  <p:slideViewPr>
    <p:cSldViewPr snapToGrid="0" snapToObjects="1">
      <p:cViewPr varScale="1">
        <p:scale>
          <a:sx n="82" d="100"/>
          <a:sy n="82" d="100"/>
        </p:scale>
        <p:origin x="1584" y="84"/>
      </p:cViewPr>
      <p:guideLst>
        <p:guide orient="horz" pos="4056"/>
        <p:guide orient="horz" pos="251"/>
        <p:guide pos="456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217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image" Target="../media/image13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4894336"/>
        <c:axId val="95037312"/>
      </c:barChart>
      <c:catAx>
        <c:axId val="9489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s-ES"/>
          </a:p>
        </c:txPr>
        <c:crossAx val="95037312"/>
        <c:crosses val="autoZero"/>
        <c:auto val="1"/>
        <c:lblAlgn val="ctr"/>
        <c:lblOffset val="100"/>
        <c:noMultiLvlLbl val="0"/>
      </c:catAx>
      <c:valAx>
        <c:axId val="9503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4894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Students</a:t>
            </a:r>
            <a:r>
              <a:rPr lang="en-GB" baseline="0" dirty="0"/>
              <a:t> enrolled in programs offered by UPO’s International </a:t>
            </a:r>
            <a:r>
              <a:rPr lang="en-GB" baseline="0" dirty="0" err="1"/>
              <a:t>Center</a:t>
            </a:r>
            <a:endParaRPr lang="en-GB" dirty="0"/>
          </a:p>
        </c:rich>
      </c:tx>
      <c:layout>
        <c:manualLayout>
          <c:xMode val="edge"/>
          <c:yMode val="edge"/>
          <c:x val="0.15754630301337577"/>
          <c:y val="7.7711640616337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613863864714579E-2"/>
          <c:y val="9.353373064582414E-2"/>
          <c:w val="0.92386136135285424"/>
          <c:h val="0.73635805803627696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47872"/>
        <c:axId val="96049408"/>
      </c:barChart>
      <c:catAx>
        <c:axId val="9604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049408"/>
        <c:crosses val="autoZero"/>
        <c:auto val="1"/>
        <c:lblAlgn val="ctr"/>
        <c:lblOffset val="100"/>
        <c:noMultiLvlLbl val="0"/>
      </c:catAx>
      <c:valAx>
        <c:axId val="960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04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 err="1"/>
              <a:t>Number</a:t>
            </a:r>
            <a:r>
              <a:rPr lang="es-ES" b="1" dirty="0"/>
              <a:t> of </a:t>
            </a:r>
            <a:r>
              <a:rPr lang="es-ES" b="1" dirty="0" err="1"/>
              <a:t>students</a:t>
            </a:r>
            <a:r>
              <a:rPr lang="es-ES" b="1" baseline="0" dirty="0"/>
              <a:t> </a:t>
            </a:r>
            <a:r>
              <a:rPr lang="es-ES" b="1" baseline="0" dirty="0" err="1"/>
              <a:t>enrolled</a:t>
            </a:r>
            <a:endParaRPr lang="es-E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B9D-46A8-9664-56345C9354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B9D-46A8-9664-56345C9354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B9D-46A8-9664-56345C93541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B9D-46A8-9664-56345C93541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5B9D-46A8-9664-56345C93541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B9D-46A8-9664-56345C93541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5B9D-46A8-9664-56345C93541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5B9D-46A8-9664-56345C935416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B9D-46A8-9664-56345C93541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B9D-46A8-9664-56345C935416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5B9D-46A8-9664-56345C93541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5B9D-46A8-9664-56345C935416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B9D-46A8-9664-56345C935416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5B9D-46A8-9664-56345C93541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B9D-46A8-9664-56345C935416}"/>
              </c:ext>
            </c:extLst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5B9D-46A8-9664-56345C935416}"/>
              </c:ext>
            </c:extLst>
          </c:dPt>
          <c:dLbls>
            <c:dLbl>
              <c:idx val="0"/>
              <c:layout>
                <c:manualLayout>
                  <c:x val="0"/>
                  <c:y val="-4.6706759700157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9D-46A8-9664-56345C935416}"/>
                </c:ext>
              </c:extLst>
            </c:dLbl>
            <c:dLbl>
              <c:idx val="1"/>
              <c:layout>
                <c:manualLayout>
                  <c:x val="2.0639838235674123E-3"/>
                  <c:y val="-8.173682947527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9D-46A8-9664-56345C935416}"/>
                </c:ext>
              </c:extLst>
            </c:dLbl>
            <c:dLbl>
              <c:idx val="2"/>
              <c:layout>
                <c:manualLayout>
                  <c:x val="2.0639838235674123E-3"/>
                  <c:y val="-0.10509020932535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9D-46A8-9664-56345C935416}"/>
                </c:ext>
              </c:extLst>
            </c:dLbl>
            <c:dLbl>
              <c:idx val="3"/>
              <c:layout>
                <c:manualLayout>
                  <c:x val="4.1280112263194823E-3"/>
                  <c:y val="-0.14955650754864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9D-46A8-9664-56345C935416}"/>
                </c:ext>
              </c:extLst>
            </c:dLbl>
            <c:dLbl>
              <c:idx val="4"/>
              <c:layout>
                <c:manualLayout>
                  <c:x val="4.1280112263194823E-3"/>
                  <c:y val="-0.18309292301809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B9D-46A8-9664-56345C935416}"/>
                </c:ext>
              </c:extLst>
            </c:dLbl>
            <c:dLbl>
              <c:idx val="5"/>
              <c:layout>
                <c:manualLayout>
                  <c:x val="2.0640056131597411E-3"/>
                  <c:y val="-0.20479461741113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B9D-46A8-9664-56345C935416}"/>
                </c:ext>
              </c:extLst>
            </c:dLbl>
            <c:dLbl>
              <c:idx val="6"/>
              <c:layout>
                <c:manualLayout>
                  <c:x val="3.714170629661331E-3"/>
                  <c:y val="-0.23593233721623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B9D-46A8-9664-56345C935416}"/>
                </c:ext>
              </c:extLst>
            </c:dLbl>
            <c:dLbl>
              <c:idx val="7"/>
              <c:layout>
                <c:manualLayout>
                  <c:x val="3.7141706296613913E-3"/>
                  <c:y val="-0.26946875268568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B9D-46A8-9664-56345C935416}"/>
                </c:ext>
              </c:extLst>
            </c:dLbl>
            <c:dLbl>
              <c:idx val="8"/>
              <c:layout>
                <c:manualLayout>
                  <c:x val="5.3643356461630419E-3"/>
                  <c:y val="-0.29522086203945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B9D-46A8-9664-56345C935416}"/>
                </c:ext>
              </c:extLst>
            </c:dLbl>
            <c:dLbl>
              <c:idx val="9"/>
              <c:layout>
                <c:manualLayout>
                  <c:x val="4.1280112263194215E-3"/>
                  <c:y val="-0.26243117526676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B9D-46A8-9664-56345C935416}"/>
                </c:ext>
              </c:extLst>
            </c:dLbl>
            <c:dLbl>
              <c:idx val="10"/>
              <c:layout>
                <c:manualLayout>
                  <c:x val="4.1280112263194823E-3"/>
                  <c:y val="-0.26632332832459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B9D-46A8-9664-56345C935416}"/>
                </c:ext>
              </c:extLst>
            </c:dLbl>
            <c:dLbl>
              <c:idx val="11"/>
              <c:layout>
                <c:manualLayout>
                  <c:x val="6.1918869052259556E-3"/>
                  <c:y val="-0.29282216637511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B9D-46A8-9664-56345C935416}"/>
                </c:ext>
              </c:extLst>
            </c:dLbl>
            <c:dLbl>
              <c:idx val="12"/>
              <c:layout>
                <c:manualLayout>
                  <c:x val="4.1280112263193617E-3"/>
                  <c:y val="-0.2865313176529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B9D-46A8-9664-56345C935416}"/>
                </c:ext>
              </c:extLst>
            </c:dLbl>
            <c:dLbl>
              <c:idx val="13"/>
              <c:layout>
                <c:manualLayout>
                  <c:x val="2.4778462098178321E-3"/>
                  <c:y val="-0.32875727750890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B9D-46A8-9664-56345C935416}"/>
                </c:ext>
              </c:extLst>
            </c:dLbl>
            <c:dLbl>
              <c:idx val="14"/>
              <c:layout>
                <c:manualLayout>
                  <c:x val="6.1918869052259556E-3"/>
                  <c:y val="-0.3723186805266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B9D-46A8-9664-56345C935416}"/>
                </c:ext>
              </c:extLst>
            </c:dLbl>
            <c:dLbl>
              <c:idx val="15"/>
              <c:layout>
                <c:manualLayout>
                  <c:x val="6.1918869052259556E-3"/>
                  <c:y val="-0.36138870237870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B9D-46A8-9664-56345C935416}"/>
                </c:ext>
              </c:extLst>
            </c:dLbl>
            <c:dLbl>
              <c:idx val="16"/>
              <c:layout>
                <c:manualLayout>
                  <c:x val="2.0640056131596201E-3"/>
                  <c:y val="-0.3380352886892769"/>
                </c:manualLayout>
              </c:layout>
              <c:tx>
                <c:rich>
                  <a:bodyPr/>
                  <a:lstStyle/>
                  <a:p>
                    <a:fld id="{AC7827D8-871F-4C1C-A504-FB4F4C71C6F2}" type="VALUE">
                      <a:rPr lang="en-US" b="0" dirty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B9D-46A8-9664-56345C935416}"/>
                </c:ext>
              </c:extLst>
            </c:dLbl>
            <c:dLbl>
              <c:idx val="17"/>
              <c:layout>
                <c:manualLayout>
                  <c:x val="6.1918869052259556E-3"/>
                  <c:y val="-0.36064197368196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B9D-46A8-9664-56345C935416}"/>
                </c:ext>
              </c:extLst>
            </c:dLbl>
            <c:dLbl>
              <c:idx val="18"/>
              <c:layout>
                <c:manualLayout>
                  <c:x val="6.6057924690105596E-3"/>
                  <c:y val="-0.35352514147598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75247524752469E-2"/>
                      <c:h val="4.08434591643424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B9D-46A8-9664-56345C935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Hoja1!$A$1:$S$1</c:f>
              <c:strCache>
                <c:ptCount val="19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2006-2007</c:v>
                </c:pt>
                <c:pt idx="6">
                  <c:v>2007-2008</c:v>
                </c:pt>
                <c:pt idx="7">
                  <c:v>2008-2009</c:v>
                </c:pt>
                <c:pt idx="8">
                  <c:v>2009-2010</c:v>
                </c:pt>
                <c:pt idx="9">
                  <c:v>2010-2011</c:v>
                </c:pt>
                <c:pt idx="10">
                  <c:v>2011-2012</c:v>
                </c:pt>
                <c:pt idx="11">
                  <c:v>2012-2013</c:v>
                </c:pt>
                <c:pt idx="12">
                  <c:v>2013-2014</c:v>
                </c:pt>
                <c:pt idx="13">
                  <c:v>2014-2015</c:v>
                </c:pt>
                <c:pt idx="14">
                  <c:v>2015-2016</c:v>
                </c:pt>
                <c:pt idx="15">
                  <c:v>2016-2017</c:v>
                </c:pt>
                <c:pt idx="16">
                  <c:v>2017-2018</c:v>
                </c:pt>
                <c:pt idx="17">
                  <c:v>2018-2019</c:v>
                </c:pt>
                <c:pt idx="18">
                  <c:v>2019-2020</c:v>
                </c:pt>
              </c:strCache>
            </c:strRef>
          </c:cat>
          <c:val>
            <c:numRef>
              <c:f>Hoja1!$A$2:$S$2</c:f>
              <c:numCache>
                <c:formatCode>General</c:formatCode>
                <c:ptCount val="19"/>
                <c:pt idx="0">
                  <c:v>50</c:v>
                </c:pt>
                <c:pt idx="1">
                  <c:v>168</c:v>
                </c:pt>
                <c:pt idx="2">
                  <c:v>230</c:v>
                </c:pt>
                <c:pt idx="3">
                  <c:v>347</c:v>
                </c:pt>
                <c:pt idx="4">
                  <c:v>424</c:v>
                </c:pt>
                <c:pt idx="5">
                  <c:v>518</c:v>
                </c:pt>
                <c:pt idx="6">
                  <c:v>613</c:v>
                </c:pt>
                <c:pt idx="7">
                  <c:v>690</c:v>
                </c:pt>
                <c:pt idx="8">
                  <c:v>776</c:v>
                </c:pt>
                <c:pt idx="9">
                  <c:v>673</c:v>
                </c:pt>
                <c:pt idx="10">
                  <c:v>686</c:v>
                </c:pt>
                <c:pt idx="11">
                  <c:v>758</c:v>
                </c:pt>
                <c:pt idx="12">
                  <c:v>749</c:v>
                </c:pt>
                <c:pt idx="13">
                  <c:v>849</c:v>
                </c:pt>
                <c:pt idx="14">
                  <c:v>996</c:v>
                </c:pt>
                <c:pt idx="15">
                  <c:v>972</c:v>
                </c:pt>
                <c:pt idx="16">
                  <c:v>894</c:v>
                </c:pt>
                <c:pt idx="17">
                  <c:v>957</c:v>
                </c:pt>
                <c:pt idx="18">
                  <c:v>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D-46A8-9664-56345C9354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2695680"/>
        <c:axId val="102697216"/>
        <c:axId val="0"/>
      </c:bar3DChart>
      <c:catAx>
        <c:axId val="1026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697216"/>
        <c:crosses val="autoZero"/>
        <c:auto val="1"/>
        <c:lblAlgn val="ctr"/>
        <c:lblOffset val="100"/>
        <c:noMultiLvlLbl val="0"/>
      </c:catAx>
      <c:valAx>
        <c:axId val="1026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69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F9078C2-B829-D043-97D8-4A5ECE08D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1C41B5-1266-2343-961F-34C01358C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7CA7B-0FB1-6041-9043-55DECBDC7A49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6DE666-BA48-3941-8B23-8726E6428C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jjjjj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FA2343-5C9D-0B46-A23D-222F44D1AA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666B-A10C-CF4F-864F-80921B3562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2828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r>
              <a:rPr lang="en-US"/>
              <a:t>jjjjj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02255" rtl="0" eaLnBrk="1" latinLnBrk="0" hangingPunct="1">
      <a:defRPr sz="1056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02255" algn="l" defTabSz="402255" rtl="0" eaLnBrk="1" latinLnBrk="0" hangingPunct="1">
      <a:defRPr sz="1056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804511" algn="l" defTabSz="402255" rtl="0" eaLnBrk="1" latinLnBrk="0" hangingPunct="1">
      <a:defRPr sz="1056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206766" algn="l" defTabSz="402255" rtl="0" eaLnBrk="1" latinLnBrk="0" hangingPunct="1">
      <a:defRPr sz="1056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609022" algn="l" defTabSz="402255" rtl="0" eaLnBrk="1" latinLnBrk="0" hangingPunct="1">
      <a:defRPr sz="1056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011278" algn="l" defTabSz="4022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533" algn="l" defTabSz="4022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789" algn="l" defTabSz="4022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044" algn="l" defTabSz="4022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DFA72-B040-FA48-AA00-164DEE1DC4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2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DFA72-B040-FA48-AA00-164DEE1DC4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1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DFA72-B040-FA48-AA00-164DEE1DC4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1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the way, the</a:t>
            </a:r>
            <a:r>
              <a:rPr lang="en-GB" baseline="0" dirty="0"/>
              <a:t> prices mentioned previously are for students who enrol directly with us. </a:t>
            </a:r>
            <a:endParaRPr lang="en-GB" dirty="0"/>
          </a:p>
          <a:p>
            <a:r>
              <a:rPr lang="en-GB" dirty="0"/>
              <a:t>If students come to us</a:t>
            </a:r>
            <a:r>
              <a:rPr lang="en-GB" baseline="0" dirty="0"/>
              <a:t> through one of our wonderful providers, they will receive 24 hour 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DFA72-B040-FA48-AA00-164DEE1DC4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2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B6178-78A6-BA41-8F60-24817E3B3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804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jjjjj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2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62146"/>
            <a:ext cx="3297399" cy="214175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94796" y="2262146"/>
            <a:ext cx="3298154" cy="2141752"/>
          </a:xfrm>
        </p:spPr>
      </p:sp>
    </p:spTree>
    <p:extLst>
      <p:ext uri="{BB962C8B-B14F-4D97-AF65-F5344CB8AC3E}">
        <p14:creationId xmlns:p14="http://schemas.microsoft.com/office/powerpoint/2010/main" val="823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0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42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78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35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2262146"/>
            <a:ext cx="3297399" cy="214175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94796" y="2262146"/>
            <a:ext cx="3298154" cy="2141752"/>
          </a:xfrm>
        </p:spPr>
      </p:sp>
    </p:spTree>
    <p:extLst>
      <p:ext uri="{BB962C8B-B14F-4D97-AF65-F5344CB8AC3E}">
        <p14:creationId xmlns:p14="http://schemas.microsoft.com/office/powerpoint/2010/main" val="9615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9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62146"/>
            <a:ext cx="3297399" cy="214175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94796" y="2262146"/>
            <a:ext cx="3298154" cy="2141752"/>
          </a:xfrm>
        </p:spPr>
      </p:sp>
    </p:spTree>
    <p:extLst>
      <p:ext uri="{BB962C8B-B14F-4D97-AF65-F5344CB8AC3E}">
        <p14:creationId xmlns:p14="http://schemas.microsoft.com/office/powerpoint/2010/main" val="57922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290" y="2027403"/>
            <a:ext cx="9906000" cy="32683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707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2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915054" cy="685800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Calibri Light" panose="020F0302020204030204" pitchFamily="34" charset="0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03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4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695375" y="3163926"/>
            <a:ext cx="2434273" cy="1507584"/>
          </a:xfrm>
        </p:spPr>
        <p:txBody>
          <a:bodyPr>
            <a:normAutofit/>
          </a:bodyPr>
          <a:lstStyle>
            <a:lvl1pPr marL="0" indent="0">
              <a:buNone/>
              <a:defRPr sz="813">
                <a:latin typeface="Calibri Light" panose="020F0302020204030204" pitchFamily="34" charset="0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4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2314" y="2625793"/>
            <a:ext cx="3302551" cy="3207849"/>
          </a:xfr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979769" y="4179958"/>
            <a:ext cx="1742391" cy="1653684"/>
          </a:xfr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5714402" y="4179958"/>
            <a:ext cx="1742391" cy="1653684"/>
          </a:xfr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443939" y="4179958"/>
            <a:ext cx="1742391" cy="1653684"/>
          </a:xfr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3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111634" y="1603015"/>
            <a:ext cx="1023703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975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359306" y="1592554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975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557489" y="1609007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71015" y="1609007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674085" y="4054258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975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68372" y="4054258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39308" y="4040047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2262146"/>
            <a:ext cx="3297399" cy="214175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94796" y="2262146"/>
            <a:ext cx="3298154" cy="2141752"/>
          </a:xfrm>
        </p:spPr>
      </p:sp>
    </p:spTree>
    <p:extLst>
      <p:ext uri="{BB962C8B-B14F-4D97-AF65-F5344CB8AC3E}">
        <p14:creationId xmlns:p14="http://schemas.microsoft.com/office/powerpoint/2010/main" val="1316496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0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111635" y="1603017"/>
            <a:ext cx="1023703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359307" y="1592556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9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557490" y="1609009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71016" y="1609009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674086" y="4054260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9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68373" y="4054260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39309" y="4040049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3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111634" y="1603015"/>
            <a:ext cx="1023703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975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359306" y="1592554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975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557489" y="1609007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71015" y="1609007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674085" y="4054258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975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68372" y="4054258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39308" y="4040047"/>
            <a:ext cx="1023703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743076" rtl="0" eaLnBrk="1" fontAlgn="auto" latinLnBrk="0" hangingPunct="1">
              <a:lnSpc>
                <a:spcPct val="13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4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86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97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64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9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21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9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354214" y="236686"/>
            <a:ext cx="389699" cy="39319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150" tIns="18575" rIns="37150" bIns="18575" rtlCol="0" anchor="ctr"/>
          <a:lstStyle/>
          <a:p>
            <a:pPr algn="ctr"/>
            <a:endParaRPr lang="en-US" sz="644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50104" y="303535"/>
            <a:ext cx="409708" cy="250124"/>
          </a:xfrm>
          <a:prstGeom prst="rect">
            <a:avLst/>
          </a:prstGeom>
          <a:noFill/>
        </p:spPr>
        <p:txBody>
          <a:bodyPr wrap="none" lIns="74285" tIns="37143" rIns="74285" bIns="37143" rtlCol="0">
            <a:spAutoFit/>
          </a:bodyPr>
          <a:lstStyle/>
          <a:p>
            <a:pPr algn="ctr"/>
            <a:fld id="{260E2A6B-A809-4840-BF14-8648BC0BDF87}" type="slidenum">
              <a:rPr lang="id-ID" sz="1138" b="1" smtClean="0">
                <a:solidFill>
                  <a:schemeClr val="bg1"/>
                </a:solidFill>
                <a:latin typeface="+mn-lt"/>
                <a:cs typeface="Lato Regular"/>
              </a:rPr>
              <a:pPr algn="ctr"/>
              <a:t>‹Nº›</a:t>
            </a:fld>
            <a:endParaRPr lang="id-ID" sz="1138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66107" y="6512022"/>
            <a:ext cx="3578984" cy="244289"/>
          </a:xfrm>
          <a:prstGeom prst="rect">
            <a:avLst/>
          </a:prstGeom>
        </p:spPr>
        <p:txBody>
          <a:bodyPr wrap="square" lIns="74285" tIns="37143" rIns="74285" bIns="37143">
            <a:spAutoFit/>
          </a:bodyPr>
          <a:lstStyle/>
          <a:p>
            <a:pPr algn="ctr"/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Lato Light"/>
              </a:rPr>
              <a:t>www.upo.es/intl</a:t>
            </a:r>
            <a:endParaRPr lang="id-ID" sz="1100" b="1" dirty="0">
              <a:solidFill>
                <a:schemeClr val="accent1">
                  <a:lumMod val="50000"/>
                </a:schemeClr>
              </a:solidFill>
              <a:latin typeface="+mj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85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905" r:id="rId2"/>
    <p:sldLayoutId id="214748384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23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354214" y="236686"/>
            <a:ext cx="389699" cy="39319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150" tIns="18575" rIns="37150" bIns="18575" rtlCol="0" anchor="ctr"/>
          <a:lstStyle/>
          <a:p>
            <a:pPr algn="ctr"/>
            <a:endParaRPr lang="en-US" sz="644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50104" y="303535"/>
            <a:ext cx="409708" cy="250124"/>
          </a:xfrm>
          <a:prstGeom prst="rect">
            <a:avLst/>
          </a:prstGeom>
          <a:noFill/>
        </p:spPr>
        <p:txBody>
          <a:bodyPr wrap="none" lIns="74285" tIns="37143" rIns="74285" bIns="37143" rtlCol="0">
            <a:spAutoFit/>
          </a:bodyPr>
          <a:lstStyle/>
          <a:p>
            <a:pPr algn="ctr"/>
            <a:fld id="{260E2A6B-A809-4840-BF14-8648BC0BDF87}" type="slidenum">
              <a:rPr lang="id-ID" sz="1138" b="1" smtClean="0">
                <a:solidFill>
                  <a:schemeClr val="bg1"/>
                </a:solidFill>
                <a:latin typeface="+mn-lt"/>
                <a:cs typeface="Lato Regular"/>
              </a:rPr>
              <a:pPr algn="ctr"/>
              <a:t>‹Nº›</a:t>
            </a:fld>
            <a:endParaRPr lang="id-ID" sz="1138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66107" y="6512022"/>
            <a:ext cx="3578984" cy="244289"/>
          </a:xfrm>
          <a:prstGeom prst="rect">
            <a:avLst/>
          </a:prstGeom>
        </p:spPr>
        <p:txBody>
          <a:bodyPr wrap="square" lIns="74285" tIns="37143" rIns="74285" bIns="37143">
            <a:spAutoFit/>
          </a:bodyPr>
          <a:lstStyle/>
          <a:p>
            <a:pPr algn="ctr"/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Lato Light"/>
              </a:rPr>
              <a:t>www.upo.es</a:t>
            </a:r>
            <a:endParaRPr lang="id-ID" sz="1100" b="1" dirty="0">
              <a:solidFill>
                <a:schemeClr val="accent1">
                  <a:lumMod val="50000"/>
                </a:schemeClr>
              </a:solidFill>
              <a:latin typeface="+mj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233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354215" y="236686"/>
            <a:ext cx="389699" cy="39319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2" tIns="17146" rIns="34292" bIns="17146" rtlCol="0" anchor="ctr"/>
          <a:lstStyle/>
          <a:p>
            <a:pPr algn="ctr"/>
            <a:endParaRPr lang="en-US" sz="594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405568" y="303535"/>
            <a:ext cx="298782" cy="230824"/>
          </a:xfrm>
          <a:prstGeom prst="rect">
            <a:avLst/>
          </a:prstGeom>
          <a:noFill/>
        </p:spPr>
        <p:txBody>
          <a:bodyPr wrap="none" lIns="68571" tIns="34286" rIns="68571" bIns="34286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  <a:latin typeface="+mn-lt"/>
                <a:cs typeface="Lato Regular"/>
              </a:rPr>
              <a:pPr algn="ctr"/>
              <a:t>‹Nº›</a:t>
            </a:fld>
            <a:endParaRPr lang="id-ID" sz="1050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66106" y="6512022"/>
            <a:ext cx="3578985" cy="231208"/>
          </a:xfrm>
          <a:prstGeom prst="rect">
            <a:avLst/>
          </a:prstGeom>
        </p:spPr>
        <p:txBody>
          <a:bodyPr wrap="square" lIns="68571" tIns="34286" rIns="68571" bIns="34286">
            <a:spAutoFit/>
          </a:bodyPr>
          <a:lstStyle/>
          <a:p>
            <a:pPr algn="ctr"/>
            <a:r>
              <a:rPr lang="es-ES" sz="1015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Lato Light"/>
              </a:rPr>
              <a:t>www.upo.es</a:t>
            </a:r>
            <a:endParaRPr lang="id-ID" sz="1015" b="1" dirty="0">
              <a:solidFill>
                <a:schemeClr val="accent1">
                  <a:lumMod val="50000"/>
                </a:schemeClr>
              </a:solidFill>
              <a:latin typeface="+mj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05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sldNum="0"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21" Type="http://schemas.openxmlformats.org/officeDocument/2006/relationships/image" Target="../media/image33.png"/><Relationship Id="rId34" Type="http://schemas.openxmlformats.org/officeDocument/2006/relationships/image" Target="../media/image4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33" Type="http://schemas.openxmlformats.org/officeDocument/2006/relationships/image" Target="../media/image45.jpeg"/><Relationship Id="rId38" Type="http://schemas.openxmlformats.org/officeDocument/2006/relationships/image" Target="../media/image9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32" Type="http://schemas.openxmlformats.org/officeDocument/2006/relationships/image" Target="../media/image44.jpeg"/><Relationship Id="rId37" Type="http://schemas.openxmlformats.org/officeDocument/2006/relationships/image" Target="../media/image7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36" Type="http://schemas.openxmlformats.org/officeDocument/2006/relationships/image" Target="../media/image6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31" Type="http://schemas.openxmlformats.org/officeDocument/2006/relationships/image" Target="../media/image43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Relationship Id="rId27" Type="http://schemas.openxmlformats.org/officeDocument/2006/relationships/image" Target="../media/image39.jpeg"/><Relationship Id="rId30" Type="http://schemas.openxmlformats.org/officeDocument/2006/relationships/image" Target="../media/image42.jpeg"/><Relationship Id="rId35" Type="http://schemas.openxmlformats.org/officeDocument/2006/relationships/image" Target="../media/image47.jpeg"/><Relationship Id="rId8" Type="http://schemas.openxmlformats.org/officeDocument/2006/relationships/image" Target="../media/image20.jpe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hyperlink" Target="https://www.upo.es/intl/dates-and-prices-hispanic-studies-program/?lang=en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hyperlink" Target="https://www.upo.es/intl/university-integration-program/?lang=en" TargetMode="Externa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hyperlink" Target="https://www.upo.es/intl/spanish-language-and-culture-program/?lang=en" TargetMode="Externa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3" Type="http://schemas.openxmlformats.org/officeDocument/2006/relationships/image" Target="../media/image59.png"/><Relationship Id="rId21" Type="http://schemas.openxmlformats.org/officeDocument/2006/relationships/image" Target="../media/image75.jpeg"/><Relationship Id="rId7" Type="http://schemas.openxmlformats.org/officeDocument/2006/relationships/image" Target="../media/image61.sv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19" Type="http://schemas.openxmlformats.org/officeDocument/2006/relationships/image" Target="../media/image73.jpeg"/><Relationship Id="rId4" Type="http://schemas.openxmlformats.org/officeDocument/2006/relationships/image" Target="../media/image58.sv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Relationship Id="rId22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22">
            <a:extLst>
              <a:ext uri="{FF2B5EF4-FFF2-40B4-BE49-F238E27FC236}">
                <a16:creationId xmlns:a16="http://schemas.microsoft.com/office/drawing/2014/main" id="{26759711-5923-674A-A0E2-176DA052ECB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93A6B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C4587"/>
              </a:solidFill>
            </a:endParaRPr>
          </a:p>
        </p:txBody>
      </p:sp>
      <p:pic>
        <p:nvPicPr>
          <p:cNvPr id="5" name="Google Shape;90;p22">
            <a:extLst>
              <a:ext uri="{FF2B5EF4-FFF2-40B4-BE49-F238E27FC236}">
                <a16:creationId xmlns:a16="http://schemas.microsoft.com/office/drawing/2014/main" id="{22C37085-9623-7142-8445-33E6259E83D9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5" y="2886385"/>
            <a:ext cx="4928234" cy="537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1;p22">
            <a:extLst>
              <a:ext uri="{FF2B5EF4-FFF2-40B4-BE49-F238E27FC236}">
                <a16:creationId xmlns:a16="http://schemas.microsoft.com/office/drawing/2014/main" id="{8E7DB4F6-2ACF-D54D-8A0B-2A3FDBA952C9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85" y="0"/>
            <a:ext cx="46535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;p22">
            <a:extLst>
              <a:ext uri="{FF2B5EF4-FFF2-40B4-BE49-F238E27FC236}">
                <a16:creationId xmlns:a16="http://schemas.microsoft.com/office/drawing/2014/main" id="{E81573CD-71D9-C742-8B9C-A35FC6513471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03" y="21460"/>
            <a:ext cx="4054277" cy="28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0;p32">
            <a:extLst>
              <a:ext uri="{FF2B5EF4-FFF2-40B4-BE49-F238E27FC236}">
                <a16:creationId xmlns:a16="http://schemas.microsoft.com/office/drawing/2014/main" id="{7A3F035A-B9FC-C74F-BB26-3F010FB6FF0C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95"/>
          <a:stretch/>
        </p:blipFill>
        <p:spPr>
          <a:xfrm>
            <a:off x="5241385" y="4974639"/>
            <a:ext cx="3147906" cy="198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A919D8-5B2D-2842-9AB5-978F86E42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84" y="-32960"/>
            <a:ext cx="4653516" cy="68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9"/>
          <a:stretch/>
        </p:blipFill>
        <p:spPr>
          <a:xfrm>
            <a:off x="38100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158045" y="-90311"/>
            <a:ext cx="10182577" cy="1297134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 defTabSz="457200"/>
            <a:endParaRPr sz="6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8" y="211116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1867711" y="413812"/>
            <a:ext cx="7035091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algn="ctr" defTabSz="457200"/>
            <a:r>
              <a:rPr lang="es-ES" sz="33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SEMESTER-LONG PROGRAMS</a:t>
            </a:r>
            <a:endParaRPr sz="33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41752" y="2832331"/>
            <a:ext cx="7611368" cy="7068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841752" y="2036383"/>
            <a:ext cx="7611368" cy="7068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699492" y="2149264"/>
            <a:ext cx="656453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8"/>
            <a:r>
              <a:rPr lang="es-ES" sz="2600" b="1" dirty="0">
                <a:solidFill>
                  <a:schemeClr val="bg1"/>
                </a:solidFill>
                <a:sym typeface="Calibri"/>
              </a:rPr>
              <a:t>HISTORY &amp; PARTNER UNIVERSTIES/PROVIDERS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99492" y="2908734"/>
            <a:ext cx="5599033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8"/>
            <a:r>
              <a:rPr lang="es-ES" sz="3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THE HISPANIC STUDIES PROGRAM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41752" y="3656245"/>
            <a:ext cx="7611368" cy="7068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703271" y="3752404"/>
            <a:ext cx="6591035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8"/>
            <a:r>
              <a:rPr lang="en-US" sz="2600" b="1" dirty="0">
                <a:solidFill>
                  <a:schemeClr val="bg1"/>
                </a:solidFill>
                <a:sym typeface="Calibri"/>
              </a:rPr>
              <a:t>SPANISH LANGUAGE AND CULTURE PROGRAM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41752" y="4515449"/>
            <a:ext cx="7611368" cy="706804"/>
          </a:xfrm>
          <a:prstGeom prst="rect">
            <a:avLst/>
          </a:prstGeom>
          <a:solidFill>
            <a:srgbClr val="5C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745406" y="4604552"/>
            <a:ext cx="57804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8"/>
            <a:r>
              <a:rPr lang="en-US" sz="2800" b="1" dirty="0">
                <a:solidFill>
                  <a:schemeClr val="bg1"/>
                </a:solidFill>
                <a:sym typeface="Calibri"/>
              </a:rPr>
              <a:t>UNIVERSITY INTEGRATION PROGRAM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54452" y="5311487"/>
            <a:ext cx="7611368" cy="706804"/>
          </a:xfrm>
          <a:prstGeom prst="rect">
            <a:avLst/>
          </a:prstGeom>
          <a:solidFill>
            <a:srgbClr val="DF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720051" y="5247987"/>
            <a:ext cx="1233030" cy="6304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" sz="2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SEVILLE</a:t>
            </a: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18" y="5372274"/>
            <a:ext cx="518841" cy="51884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84" y="2131400"/>
            <a:ext cx="528169" cy="52816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0" y="2908734"/>
            <a:ext cx="476250" cy="47625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46" y="3763425"/>
            <a:ext cx="492443" cy="492443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1" y="4545712"/>
            <a:ext cx="646278" cy="6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74215418"/>
              </p:ext>
            </p:extLst>
          </p:nvPr>
        </p:nvGraphicFramePr>
        <p:xfrm>
          <a:off x="902048" y="2228850"/>
          <a:ext cx="8239125" cy="40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7F1D2D-439C-4C4E-B315-81BE47436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91672"/>
              </p:ext>
            </p:extLst>
          </p:nvPr>
        </p:nvGraphicFramePr>
        <p:xfrm>
          <a:off x="984530" y="2150623"/>
          <a:ext cx="7354111" cy="40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732E81-0E45-422F-8D0C-47F28835A80D}"/>
              </a:ext>
            </a:extLst>
          </p:cNvPr>
          <p:cNvSpPr txBox="1"/>
          <p:nvPr/>
        </p:nvSpPr>
        <p:spPr>
          <a:xfrm>
            <a:off x="1479080" y="1456910"/>
            <a:ext cx="721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First program (Hispanic Studies Program) began in the fall of 2001.</a:t>
            </a:r>
          </a:p>
        </p:txBody>
      </p:sp>
      <p:pic>
        <p:nvPicPr>
          <p:cNvPr id="8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9"/>
          <a:stretch/>
        </p:blipFill>
        <p:spPr>
          <a:xfrm>
            <a:off x="38100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158045" y="-90311"/>
            <a:ext cx="10182577" cy="1297134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 defTabSz="457200"/>
            <a:endParaRPr sz="6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8" y="211116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1698376" y="413812"/>
            <a:ext cx="7035091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algn="ctr" defTabSz="457200"/>
            <a:r>
              <a:rPr lang="es-ES" sz="33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sz="33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896" y="444884"/>
            <a:ext cx="528169" cy="528169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213618"/>
              </p:ext>
            </p:extLst>
          </p:nvPr>
        </p:nvGraphicFramePr>
        <p:xfrm>
          <a:off x="1104900" y="2150623"/>
          <a:ext cx="7696200" cy="403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Graphic spid="9" grpId="0">
        <p:bldSub>
          <a:bldChart bld="category"/>
        </p:bldSub>
      </p:bldGraphic>
      <p:bldP spid="3" grpId="0"/>
      <p:bldGraphic spid="10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1;p23">
            <a:extLst>
              <a:ext uri="{FF2B5EF4-FFF2-40B4-BE49-F238E27FC236}">
                <a16:creationId xmlns:a16="http://schemas.microsoft.com/office/drawing/2014/main" id="{349649EE-0914-C24D-8199-FBB1EDA23053}"/>
              </a:ext>
            </a:extLst>
          </p:cNvPr>
          <p:cNvSpPr txBox="1"/>
          <p:nvPr/>
        </p:nvSpPr>
        <p:spPr>
          <a:xfrm>
            <a:off x="-8330363" y="-2254936"/>
            <a:ext cx="8330363" cy="517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457200"/>
            <a:endParaRPr lang="en" sz="2000" b="1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127;p24">
            <a:extLst>
              <a:ext uri="{FF2B5EF4-FFF2-40B4-BE49-F238E27FC236}">
                <a16:creationId xmlns:a16="http://schemas.microsoft.com/office/drawing/2014/main" id="{3DE4682F-6EBB-4685-97B9-2DF6F0109386}"/>
              </a:ext>
            </a:extLst>
          </p:cNvPr>
          <p:cNvGrpSpPr/>
          <p:nvPr/>
        </p:nvGrpSpPr>
        <p:grpSpPr>
          <a:xfrm>
            <a:off x="335483" y="1419517"/>
            <a:ext cx="2345288" cy="3839794"/>
            <a:chOff x="146333" y="1041400"/>
            <a:chExt cx="2345288" cy="3839794"/>
          </a:xfrm>
        </p:grpSpPr>
        <p:sp>
          <p:nvSpPr>
            <p:cNvPr id="10" name="Google Shape;128;p24">
              <a:extLst>
                <a:ext uri="{FF2B5EF4-FFF2-40B4-BE49-F238E27FC236}">
                  <a16:creationId xmlns:a16="http://schemas.microsoft.com/office/drawing/2014/main" id="{047433E7-61E6-46D2-B2CD-CE75DE427295}"/>
                </a:ext>
              </a:extLst>
            </p:cNvPr>
            <p:cNvSpPr/>
            <p:nvPr/>
          </p:nvSpPr>
          <p:spPr>
            <a:xfrm>
              <a:off x="206575" y="1041400"/>
              <a:ext cx="1169700" cy="251400"/>
            </a:xfrm>
            <a:prstGeom prst="rect">
              <a:avLst/>
            </a:prstGeom>
            <a:solidFill>
              <a:srgbClr val="536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UNITED STATES</a:t>
              </a:r>
              <a:endParaRPr sz="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29;p24">
              <a:extLst>
                <a:ext uri="{FF2B5EF4-FFF2-40B4-BE49-F238E27FC236}">
                  <a16:creationId xmlns:a16="http://schemas.microsoft.com/office/drawing/2014/main" id="{43C8B551-BF75-4FD5-87B1-764CDB13BEFC}"/>
                </a:ext>
              </a:extLst>
            </p:cNvPr>
            <p:cNvGrpSpPr/>
            <p:nvPr/>
          </p:nvGrpSpPr>
          <p:grpSpPr>
            <a:xfrm>
              <a:off x="146346" y="1256432"/>
              <a:ext cx="1763688" cy="365963"/>
              <a:chOff x="163550" y="1746750"/>
              <a:chExt cx="1763688" cy="365963"/>
            </a:xfrm>
          </p:grpSpPr>
          <p:sp>
            <p:nvSpPr>
              <p:cNvPr id="36" name="Google Shape;130;p24">
                <a:extLst>
                  <a:ext uri="{FF2B5EF4-FFF2-40B4-BE49-F238E27FC236}">
                    <a16:creationId xmlns:a16="http://schemas.microsoft.com/office/drawing/2014/main" id="{61E8BB94-2F89-4945-BCAD-666F57C99DD4}"/>
                  </a:ext>
                </a:extLst>
              </p:cNvPr>
              <p:cNvSpPr txBox="1"/>
              <p:nvPr/>
            </p:nvSpPr>
            <p:spPr>
              <a:xfrm>
                <a:off x="163550" y="1746750"/>
                <a:ext cx="12732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Appalachian State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pic>
            <p:nvPicPr>
              <p:cNvPr id="37" name="Google Shape;131;p24">
                <a:extLst>
                  <a:ext uri="{FF2B5EF4-FFF2-40B4-BE49-F238E27FC236}">
                    <a16:creationId xmlns:a16="http://schemas.microsoft.com/office/drawing/2014/main" id="{1D0F6951-195B-4CFD-B834-2705B71ABC6B}"/>
                  </a:ext>
                </a:extLst>
              </p:cNvPr>
              <p:cNvPicPr preferRelativeResize="0"/>
              <p:nvPr/>
            </p:nvPicPr>
            <p:blipFill>
              <a:blip r:embed="rId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9238" y="1863113"/>
                <a:ext cx="728000" cy="24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Google Shape;132;p24">
              <a:extLst>
                <a:ext uri="{FF2B5EF4-FFF2-40B4-BE49-F238E27FC236}">
                  <a16:creationId xmlns:a16="http://schemas.microsoft.com/office/drawing/2014/main" id="{787A6EF3-1A09-41BA-B168-D497A68440E4}"/>
                </a:ext>
              </a:extLst>
            </p:cNvPr>
            <p:cNvGrpSpPr/>
            <p:nvPr/>
          </p:nvGrpSpPr>
          <p:grpSpPr>
            <a:xfrm>
              <a:off x="146346" y="1691082"/>
              <a:ext cx="2094550" cy="355408"/>
              <a:chOff x="163550" y="2181400"/>
              <a:chExt cx="2094550" cy="355408"/>
            </a:xfrm>
          </p:grpSpPr>
          <p:pic>
            <p:nvPicPr>
              <p:cNvPr id="34" name="Google Shape;133;p24">
                <a:extLst>
                  <a:ext uri="{FF2B5EF4-FFF2-40B4-BE49-F238E27FC236}">
                    <a16:creationId xmlns:a16="http://schemas.microsoft.com/office/drawing/2014/main" id="{4C373DEE-AC17-4986-B6A2-CEC63471F90B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2600" y="2191934"/>
                <a:ext cx="765500" cy="344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Google Shape;134;p24">
                <a:extLst>
                  <a:ext uri="{FF2B5EF4-FFF2-40B4-BE49-F238E27FC236}">
                    <a16:creationId xmlns:a16="http://schemas.microsoft.com/office/drawing/2014/main" id="{273835A7-8BB1-432F-8B16-B3433CF204C5}"/>
                  </a:ext>
                </a:extLst>
              </p:cNvPr>
              <p:cNvSpPr txBox="1"/>
              <p:nvPr/>
            </p:nvSpPr>
            <p:spPr>
              <a:xfrm>
                <a:off x="163550" y="2181400"/>
                <a:ext cx="15183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California State University</a:t>
                </a:r>
                <a:endParaRPr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Monterey Bay</a:t>
                </a:r>
                <a:endParaRPr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" name="Google Shape;135;p24">
              <a:extLst>
                <a:ext uri="{FF2B5EF4-FFF2-40B4-BE49-F238E27FC236}">
                  <a16:creationId xmlns:a16="http://schemas.microsoft.com/office/drawing/2014/main" id="{AAE1122F-6B3F-44FC-AB0D-3D698982E4A0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496" y="2234907"/>
              <a:ext cx="620150" cy="62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36;p24">
              <a:extLst>
                <a:ext uri="{FF2B5EF4-FFF2-40B4-BE49-F238E27FC236}">
                  <a16:creationId xmlns:a16="http://schemas.microsoft.com/office/drawing/2014/main" id="{C08EEFBE-215E-45C7-82CD-2F1EE05C6D3C}"/>
                </a:ext>
              </a:extLst>
            </p:cNvPr>
            <p:cNvSpPr txBox="1"/>
            <p:nvPr/>
          </p:nvSpPr>
          <p:spPr>
            <a:xfrm>
              <a:off x="146346" y="2383794"/>
              <a:ext cx="15183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Juniata College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37;p24">
              <a:extLst>
                <a:ext uri="{FF2B5EF4-FFF2-40B4-BE49-F238E27FC236}">
                  <a16:creationId xmlns:a16="http://schemas.microsoft.com/office/drawing/2014/main" id="{2769CE39-D9AA-4AE8-97BC-FFD8AE0D9E46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6246" y="2967419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38;p24">
              <a:extLst>
                <a:ext uri="{FF2B5EF4-FFF2-40B4-BE49-F238E27FC236}">
                  <a16:creationId xmlns:a16="http://schemas.microsoft.com/office/drawing/2014/main" id="{7138E26C-A78C-43A3-98E1-50B4EE378F2A}"/>
                </a:ext>
              </a:extLst>
            </p:cNvPr>
            <p:cNvSpPr txBox="1"/>
            <p:nvPr/>
          </p:nvSpPr>
          <p:spPr>
            <a:xfrm>
              <a:off x="146346" y="3079344"/>
              <a:ext cx="17424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North Central College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39;p24">
              <a:extLst>
                <a:ext uri="{FF2B5EF4-FFF2-40B4-BE49-F238E27FC236}">
                  <a16:creationId xmlns:a16="http://schemas.microsoft.com/office/drawing/2014/main" id="{747A5526-A065-4F60-9904-58F07FBD2640}"/>
                </a:ext>
              </a:extLst>
            </p:cNvPr>
            <p:cNvGrpSpPr/>
            <p:nvPr/>
          </p:nvGrpSpPr>
          <p:grpSpPr>
            <a:xfrm>
              <a:off x="146346" y="2693469"/>
              <a:ext cx="1800833" cy="251277"/>
              <a:chOff x="163550" y="2925725"/>
              <a:chExt cx="1800833" cy="251277"/>
            </a:xfrm>
          </p:grpSpPr>
          <p:sp>
            <p:nvSpPr>
              <p:cNvPr id="32" name="Google Shape;140;p24">
                <a:extLst>
                  <a:ext uri="{FF2B5EF4-FFF2-40B4-BE49-F238E27FC236}">
                    <a16:creationId xmlns:a16="http://schemas.microsoft.com/office/drawing/2014/main" id="{A05A2C36-943E-4D57-A2A5-4C3D1340D3AA}"/>
                  </a:ext>
                </a:extLst>
              </p:cNvPr>
              <p:cNvSpPr txBox="1"/>
              <p:nvPr/>
            </p:nvSpPr>
            <p:spPr>
              <a:xfrm>
                <a:off x="163550" y="2925725"/>
                <a:ext cx="17424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New Mexico State University</a:t>
                </a:r>
                <a:endParaRPr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" name="Google Shape;141;p24">
                <a:extLst>
                  <a:ext uri="{FF2B5EF4-FFF2-40B4-BE49-F238E27FC236}">
                    <a16:creationId xmlns:a16="http://schemas.microsoft.com/office/drawing/2014/main" id="{287C7602-A1AF-470C-B36C-A7755F1C78FB}"/>
                  </a:ext>
                </a:extLst>
              </p:cNvPr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4425" y="2940600"/>
                <a:ext cx="209958" cy="236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42;p24">
              <a:extLst>
                <a:ext uri="{FF2B5EF4-FFF2-40B4-BE49-F238E27FC236}">
                  <a16:creationId xmlns:a16="http://schemas.microsoft.com/office/drawing/2014/main" id="{53B820E0-8422-448E-A4F9-F7A83C1C3D3A}"/>
                </a:ext>
              </a:extLst>
            </p:cNvPr>
            <p:cNvGrpSpPr/>
            <p:nvPr/>
          </p:nvGrpSpPr>
          <p:grpSpPr>
            <a:xfrm>
              <a:off x="146346" y="3435469"/>
              <a:ext cx="1768675" cy="311875"/>
              <a:chOff x="163550" y="3667725"/>
              <a:chExt cx="1768675" cy="311875"/>
            </a:xfrm>
          </p:grpSpPr>
          <p:sp>
            <p:nvSpPr>
              <p:cNvPr id="30" name="Google Shape;143;p24">
                <a:extLst>
                  <a:ext uri="{FF2B5EF4-FFF2-40B4-BE49-F238E27FC236}">
                    <a16:creationId xmlns:a16="http://schemas.microsoft.com/office/drawing/2014/main" id="{4C61E5C4-FBB1-4C87-8638-F769E34A85F5}"/>
                  </a:ext>
                </a:extLst>
              </p:cNvPr>
              <p:cNvSpPr txBox="1"/>
              <p:nvPr/>
            </p:nvSpPr>
            <p:spPr>
              <a:xfrm>
                <a:off x="163550" y="3695800"/>
                <a:ext cx="17424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Nortern Arizona University</a:t>
                </a:r>
                <a:endParaRPr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" name="Google Shape;144;p24">
                <a:extLst>
                  <a:ext uri="{FF2B5EF4-FFF2-40B4-BE49-F238E27FC236}">
                    <a16:creationId xmlns:a16="http://schemas.microsoft.com/office/drawing/2014/main" id="{14AEAAAA-664E-4856-9ABE-BFB3C36E4276}"/>
                  </a:ext>
                </a:extLst>
              </p:cNvPr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39975" y="3667725"/>
                <a:ext cx="392250" cy="311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" name="Google Shape;145;p24">
              <a:extLst>
                <a:ext uri="{FF2B5EF4-FFF2-40B4-BE49-F238E27FC236}">
                  <a16:creationId xmlns:a16="http://schemas.microsoft.com/office/drawing/2014/main" id="{9640FC5C-AD9E-44B2-B8C3-1BCC3AC24BC4}"/>
                </a:ext>
              </a:extLst>
            </p:cNvPr>
            <p:cNvGrpSpPr/>
            <p:nvPr/>
          </p:nvGrpSpPr>
          <p:grpSpPr>
            <a:xfrm>
              <a:off x="146346" y="3847744"/>
              <a:ext cx="1742400" cy="344875"/>
              <a:chOff x="163550" y="4080000"/>
              <a:chExt cx="1742400" cy="344875"/>
            </a:xfrm>
          </p:grpSpPr>
          <p:sp>
            <p:nvSpPr>
              <p:cNvPr id="28" name="Google Shape;146;p24">
                <a:extLst>
                  <a:ext uri="{FF2B5EF4-FFF2-40B4-BE49-F238E27FC236}">
                    <a16:creationId xmlns:a16="http://schemas.microsoft.com/office/drawing/2014/main" id="{DB19EF5B-543C-4038-889B-652DCB6C02BA}"/>
                  </a:ext>
                </a:extLst>
              </p:cNvPr>
              <p:cNvSpPr txBox="1"/>
              <p:nvPr/>
            </p:nvSpPr>
            <p:spPr>
              <a:xfrm>
                <a:off x="163550" y="4080000"/>
                <a:ext cx="17424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Presbyterian College</a:t>
                </a:r>
                <a:endParaRPr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147;p24">
                <a:extLst>
                  <a:ext uri="{FF2B5EF4-FFF2-40B4-BE49-F238E27FC236}">
                    <a16:creationId xmlns:a16="http://schemas.microsoft.com/office/drawing/2014/main" id="{D2A5DA72-521E-4C77-A65B-27154E8E44BE}"/>
                  </a:ext>
                </a:extLst>
              </p:cNvPr>
              <p:cNvPicPr preferRelativeResize="0"/>
              <p:nvPr/>
            </p:nvPicPr>
            <p:blipFill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8150" y="4080000"/>
                <a:ext cx="344875" cy="344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Google Shape;148;p24">
              <a:extLst>
                <a:ext uri="{FF2B5EF4-FFF2-40B4-BE49-F238E27FC236}">
                  <a16:creationId xmlns:a16="http://schemas.microsoft.com/office/drawing/2014/main" id="{9375CBBB-73A2-4440-9F8F-DFB952363D12}"/>
                </a:ext>
              </a:extLst>
            </p:cNvPr>
            <p:cNvSpPr txBox="1"/>
            <p:nvPr/>
          </p:nvSpPr>
          <p:spPr>
            <a:xfrm>
              <a:off x="146346" y="4119244"/>
              <a:ext cx="17424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Texas Christian University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49;p24">
              <a:extLst>
                <a:ext uri="{FF2B5EF4-FFF2-40B4-BE49-F238E27FC236}">
                  <a16:creationId xmlns:a16="http://schemas.microsoft.com/office/drawing/2014/main" id="{D7B78052-3C9D-46C6-AED7-D6020C186C7E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2771" y="4191869"/>
              <a:ext cx="473886" cy="23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50;p24">
              <a:extLst>
                <a:ext uri="{FF2B5EF4-FFF2-40B4-BE49-F238E27FC236}">
                  <a16:creationId xmlns:a16="http://schemas.microsoft.com/office/drawing/2014/main" id="{1DA2C00B-27EE-4B08-8AF1-631BF3E4AB97}"/>
                </a:ext>
              </a:extLst>
            </p:cNvPr>
            <p:cNvSpPr txBox="1"/>
            <p:nvPr/>
          </p:nvSpPr>
          <p:spPr>
            <a:xfrm>
              <a:off x="146333" y="4375419"/>
              <a:ext cx="17424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New England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151;p24">
              <a:extLst>
                <a:ext uri="{FF2B5EF4-FFF2-40B4-BE49-F238E27FC236}">
                  <a16:creationId xmlns:a16="http://schemas.microsoft.com/office/drawing/2014/main" id="{37D8F649-F41C-4403-B063-C0BB0AD964E5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2771" y="4474669"/>
              <a:ext cx="920400" cy="19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52;p24">
              <a:extLst>
                <a:ext uri="{FF2B5EF4-FFF2-40B4-BE49-F238E27FC236}">
                  <a16:creationId xmlns:a16="http://schemas.microsoft.com/office/drawing/2014/main" id="{FF2A7D70-7F25-4386-A0EE-9FEC869604D7}"/>
                </a:ext>
              </a:extLst>
            </p:cNvPr>
            <p:cNvSpPr txBox="1"/>
            <p:nvPr/>
          </p:nvSpPr>
          <p:spPr>
            <a:xfrm>
              <a:off x="146333" y="4631594"/>
              <a:ext cx="17424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Washington &amp; Jefferson College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Google Shape;153;p24">
              <a:extLst>
                <a:ext uri="{FF2B5EF4-FFF2-40B4-BE49-F238E27FC236}">
                  <a16:creationId xmlns:a16="http://schemas.microsoft.com/office/drawing/2014/main" id="{9DA93F92-439B-4B2A-BF45-6BB728417041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1538" y="4710577"/>
              <a:ext cx="660083" cy="13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54;p24">
              <a:extLst>
                <a:ext uri="{FF2B5EF4-FFF2-40B4-BE49-F238E27FC236}">
                  <a16:creationId xmlns:a16="http://schemas.microsoft.com/office/drawing/2014/main" id="{D1B41F03-5E38-4499-99C0-78C91CF99D6C}"/>
                </a:ext>
              </a:extLst>
            </p:cNvPr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397" y="2112775"/>
              <a:ext cx="920401" cy="212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55;p24">
              <a:extLst>
                <a:ext uri="{FF2B5EF4-FFF2-40B4-BE49-F238E27FC236}">
                  <a16:creationId xmlns:a16="http://schemas.microsoft.com/office/drawing/2014/main" id="{70975626-7D05-475E-A1ED-8EFCA98D7F33}"/>
                </a:ext>
              </a:extLst>
            </p:cNvPr>
            <p:cNvSpPr txBox="1"/>
            <p:nvPr/>
          </p:nvSpPr>
          <p:spPr>
            <a:xfrm>
              <a:off x="146346" y="2090357"/>
              <a:ext cx="15183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Johnson &amp; Wales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57;p24">
            <a:extLst>
              <a:ext uri="{FF2B5EF4-FFF2-40B4-BE49-F238E27FC236}">
                <a16:creationId xmlns:a16="http://schemas.microsoft.com/office/drawing/2014/main" id="{92F7C597-F4FE-4C37-867A-EC15AC8CA0F9}"/>
              </a:ext>
            </a:extLst>
          </p:cNvPr>
          <p:cNvGrpSpPr/>
          <p:nvPr/>
        </p:nvGrpSpPr>
        <p:grpSpPr>
          <a:xfrm>
            <a:off x="2697609" y="2943005"/>
            <a:ext cx="2122683" cy="1532602"/>
            <a:chOff x="3089250" y="3400349"/>
            <a:chExt cx="2122683" cy="1532602"/>
          </a:xfrm>
        </p:grpSpPr>
        <p:sp>
          <p:nvSpPr>
            <p:cNvPr id="39" name="Google Shape;159;p24">
              <a:extLst>
                <a:ext uri="{FF2B5EF4-FFF2-40B4-BE49-F238E27FC236}">
                  <a16:creationId xmlns:a16="http://schemas.microsoft.com/office/drawing/2014/main" id="{A3AF8AC5-A916-4EE9-AC99-8B4D3D3E30EC}"/>
                </a:ext>
              </a:extLst>
            </p:cNvPr>
            <p:cNvSpPr/>
            <p:nvPr/>
          </p:nvSpPr>
          <p:spPr>
            <a:xfrm>
              <a:off x="3166878" y="3400349"/>
              <a:ext cx="1169700" cy="251400"/>
            </a:xfrm>
            <a:prstGeom prst="rect">
              <a:avLst/>
            </a:prstGeom>
            <a:solidFill>
              <a:srgbClr val="EA3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CANADA</a:t>
              </a:r>
              <a:endParaRPr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0;p24">
              <a:extLst>
                <a:ext uri="{FF2B5EF4-FFF2-40B4-BE49-F238E27FC236}">
                  <a16:creationId xmlns:a16="http://schemas.microsoft.com/office/drawing/2014/main" id="{61EB36E0-A87B-40BD-A45A-4AC22F34CB10}"/>
                </a:ext>
              </a:extLst>
            </p:cNvPr>
            <p:cNvSpPr txBox="1"/>
            <p:nvPr/>
          </p:nvSpPr>
          <p:spPr>
            <a:xfrm>
              <a:off x="3089250" y="3626263"/>
              <a:ext cx="17625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Dalhousie University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Mount Royal University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Calgary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the Fraser Valley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Western University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1" name="Google Shape;161;p24">
              <a:extLst>
                <a:ext uri="{FF2B5EF4-FFF2-40B4-BE49-F238E27FC236}">
                  <a16:creationId xmlns:a16="http://schemas.microsoft.com/office/drawing/2014/main" id="{D541C197-015B-4013-91C7-A5F9077AAAD2}"/>
                </a:ext>
              </a:extLst>
            </p:cNvPr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5975" y="3718950"/>
              <a:ext cx="730200" cy="21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62;p24">
              <a:extLst>
                <a:ext uri="{FF2B5EF4-FFF2-40B4-BE49-F238E27FC236}">
                  <a16:creationId xmlns:a16="http://schemas.microsoft.com/office/drawing/2014/main" id="{832D37B5-ACBB-4F59-9420-D3FAE66DD5C4}"/>
                </a:ext>
              </a:extLst>
            </p:cNvPr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8875" y="3947100"/>
              <a:ext cx="464404" cy="28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63;p24">
              <a:extLst>
                <a:ext uri="{FF2B5EF4-FFF2-40B4-BE49-F238E27FC236}">
                  <a16:creationId xmlns:a16="http://schemas.microsoft.com/office/drawing/2014/main" id="{9BABD42E-5EB8-413B-A404-CB3A49809CAE}"/>
                </a:ext>
              </a:extLst>
            </p:cNvPr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5975" y="4237848"/>
              <a:ext cx="464400" cy="262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64;p24">
              <a:extLst>
                <a:ext uri="{FF2B5EF4-FFF2-40B4-BE49-F238E27FC236}">
                  <a16:creationId xmlns:a16="http://schemas.microsoft.com/office/drawing/2014/main" id="{988D8BE3-87DB-4FD6-8C50-303DCDDAA12F}"/>
                </a:ext>
              </a:extLst>
            </p:cNvPr>
            <p:cNvPicPr preferRelativeResize="0"/>
            <p:nvPr/>
          </p:nvPicPr>
          <p:blipFill rotWithShape="1"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710" y="4762925"/>
              <a:ext cx="656725" cy="17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65;p24">
              <a:extLst>
                <a:ext uri="{FF2B5EF4-FFF2-40B4-BE49-F238E27FC236}">
                  <a16:creationId xmlns:a16="http://schemas.microsoft.com/office/drawing/2014/main" id="{5BA6F2CA-9F5E-474D-85CA-159A54A9DEB1}"/>
                </a:ext>
              </a:extLst>
            </p:cNvPr>
            <p:cNvPicPr preferRelativeResize="0"/>
            <p:nvPr/>
          </p:nvPicPr>
          <p:blipFill>
            <a:blip r:embed="rId1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8250" y="4500675"/>
              <a:ext cx="523683" cy="170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oogle Shape;166;p24">
            <a:extLst>
              <a:ext uri="{FF2B5EF4-FFF2-40B4-BE49-F238E27FC236}">
                <a16:creationId xmlns:a16="http://schemas.microsoft.com/office/drawing/2014/main" id="{160807A6-53F1-4CB2-945E-149D9757B9A7}"/>
              </a:ext>
            </a:extLst>
          </p:cNvPr>
          <p:cNvGrpSpPr/>
          <p:nvPr/>
        </p:nvGrpSpPr>
        <p:grpSpPr>
          <a:xfrm>
            <a:off x="2794541" y="4634156"/>
            <a:ext cx="1838412" cy="539011"/>
            <a:chOff x="5211925" y="3374875"/>
            <a:chExt cx="1838412" cy="539011"/>
          </a:xfrm>
        </p:grpSpPr>
        <p:sp>
          <p:nvSpPr>
            <p:cNvPr id="47" name="Google Shape;167;p24">
              <a:extLst>
                <a:ext uri="{FF2B5EF4-FFF2-40B4-BE49-F238E27FC236}">
                  <a16:creationId xmlns:a16="http://schemas.microsoft.com/office/drawing/2014/main" id="{7B4B1692-2701-4BB7-AD62-910C127B285F}"/>
                </a:ext>
              </a:extLst>
            </p:cNvPr>
            <p:cNvSpPr/>
            <p:nvPr/>
          </p:nvSpPr>
          <p:spPr>
            <a:xfrm>
              <a:off x="5211925" y="3374875"/>
              <a:ext cx="1169700" cy="251400"/>
            </a:xfrm>
            <a:prstGeom prst="rect">
              <a:avLst/>
            </a:prstGeom>
            <a:solidFill>
              <a:srgbClr val="B9C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GERMANY</a:t>
              </a:r>
              <a:endParaRPr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69;p24">
              <a:extLst>
                <a:ext uri="{FF2B5EF4-FFF2-40B4-BE49-F238E27FC236}">
                  <a16:creationId xmlns:a16="http://schemas.microsoft.com/office/drawing/2014/main" id="{95CA6583-8C85-4BBB-B1C6-32BD5091FF8C}"/>
                </a:ext>
              </a:extLst>
            </p:cNvPr>
            <p:cNvSpPr txBox="1"/>
            <p:nvPr/>
          </p:nvSpPr>
          <p:spPr>
            <a:xfrm>
              <a:off x="5287837" y="3626388"/>
              <a:ext cx="17625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Duale Hochschule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Baden-Württemberg 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170;p24">
              <a:extLst>
                <a:ext uri="{FF2B5EF4-FFF2-40B4-BE49-F238E27FC236}">
                  <a16:creationId xmlns:a16="http://schemas.microsoft.com/office/drawing/2014/main" id="{E5BB736C-6EF0-4CE9-BF3D-D72218A49373}"/>
                </a:ext>
              </a:extLst>
            </p:cNvPr>
            <p:cNvPicPr preferRelativeResize="0"/>
            <p:nvPr/>
          </p:nvPicPr>
          <p:blipFill rotWithShape="1">
            <a:blip r:embed="rId1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9600" y="3743861"/>
              <a:ext cx="397892" cy="170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oogle Shape;174;p24">
            <a:extLst>
              <a:ext uri="{FF2B5EF4-FFF2-40B4-BE49-F238E27FC236}">
                <a16:creationId xmlns:a16="http://schemas.microsoft.com/office/drawing/2014/main" id="{4EAC4842-2BC1-442D-9678-177FE99FC972}"/>
              </a:ext>
            </a:extLst>
          </p:cNvPr>
          <p:cNvGrpSpPr/>
          <p:nvPr/>
        </p:nvGrpSpPr>
        <p:grpSpPr>
          <a:xfrm>
            <a:off x="2676344" y="5434931"/>
            <a:ext cx="1826991" cy="520013"/>
            <a:chOff x="7382953" y="1402075"/>
            <a:chExt cx="1826991" cy="520013"/>
          </a:xfrm>
        </p:grpSpPr>
        <p:sp>
          <p:nvSpPr>
            <p:cNvPr id="51" name="Google Shape;173;p24">
              <a:extLst>
                <a:ext uri="{FF2B5EF4-FFF2-40B4-BE49-F238E27FC236}">
                  <a16:creationId xmlns:a16="http://schemas.microsoft.com/office/drawing/2014/main" id="{3D618BD9-BC20-493E-94E3-D655A6BA5B7A}"/>
                </a:ext>
              </a:extLst>
            </p:cNvPr>
            <p:cNvSpPr/>
            <p:nvPr/>
          </p:nvSpPr>
          <p:spPr>
            <a:xfrm>
              <a:off x="7475375" y="1402075"/>
              <a:ext cx="1169700" cy="251400"/>
            </a:xfrm>
            <a:prstGeom prst="rect">
              <a:avLst/>
            </a:prstGeom>
            <a:solidFill>
              <a:srgbClr val="5DA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JAPAN</a:t>
              </a:r>
              <a:endParaRPr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75;p24">
              <a:extLst>
                <a:ext uri="{FF2B5EF4-FFF2-40B4-BE49-F238E27FC236}">
                  <a16:creationId xmlns:a16="http://schemas.microsoft.com/office/drawing/2014/main" id="{1FAE088B-53A8-4089-A60C-C1F929016876}"/>
                </a:ext>
              </a:extLst>
            </p:cNvPr>
            <p:cNvSpPr txBox="1"/>
            <p:nvPr/>
          </p:nvSpPr>
          <p:spPr>
            <a:xfrm>
              <a:off x="7382953" y="1672488"/>
              <a:ext cx="17625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Chukyo University 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53" name="Google Shape;176;p24">
              <a:extLst>
                <a:ext uri="{FF2B5EF4-FFF2-40B4-BE49-F238E27FC236}">
                  <a16:creationId xmlns:a16="http://schemas.microsoft.com/office/drawing/2014/main" id="{661A0A43-AC72-42E4-8420-AF2F6A542029}"/>
                </a:ext>
              </a:extLst>
            </p:cNvPr>
            <p:cNvPicPr preferRelativeResize="0"/>
            <p:nvPr/>
          </p:nvPicPr>
          <p:blipFill rotWithShape="1">
            <a:blip r:embed="rId1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3219" y="1780790"/>
              <a:ext cx="656725" cy="1035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177;p24">
            <a:extLst>
              <a:ext uri="{FF2B5EF4-FFF2-40B4-BE49-F238E27FC236}">
                <a16:creationId xmlns:a16="http://schemas.microsoft.com/office/drawing/2014/main" id="{7F297B70-2E78-4F67-ACA8-7F73880C121A}"/>
              </a:ext>
            </a:extLst>
          </p:cNvPr>
          <p:cNvGrpSpPr/>
          <p:nvPr/>
        </p:nvGrpSpPr>
        <p:grpSpPr>
          <a:xfrm>
            <a:off x="341873" y="5617320"/>
            <a:ext cx="1762500" cy="611982"/>
            <a:chOff x="7138416" y="3555050"/>
            <a:chExt cx="1762500" cy="611982"/>
          </a:xfrm>
        </p:grpSpPr>
        <p:sp>
          <p:nvSpPr>
            <p:cNvPr id="55" name="Google Shape;178;p24">
              <a:extLst>
                <a:ext uri="{FF2B5EF4-FFF2-40B4-BE49-F238E27FC236}">
                  <a16:creationId xmlns:a16="http://schemas.microsoft.com/office/drawing/2014/main" id="{E76DA2D8-250D-4E44-9D0C-E63A75D133E7}"/>
                </a:ext>
              </a:extLst>
            </p:cNvPr>
            <p:cNvSpPr/>
            <p:nvPr/>
          </p:nvSpPr>
          <p:spPr>
            <a:xfrm>
              <a:off x="7245550" y="3555050"/>
              <a:ext cx="1169700" cy="251400"/>
            </a:xfrm>
            <a:prstGeom prst="rect">
              <a:avLst/>
            </a:prstGeom>
            <a:solidFill>
              <a:srgbClr val="EE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AUSTRALIA</a:t>
              </a:r>
              <a:endParaRPr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79;p24">
              <a:extLst>
                <a:ext uri="{FF2B5EF4-FFF2-40B4-BE49-F238E27FC236}">
                  <a16:creationId xmlns:a16="http://schemas.microsoft.com/office/drawing/2014/main" id="{6D192D11-A46A-472E-BAA0-4748758DE9B9}"/>
                </a:ext>
              </a:extLst>
            </p:cNvPr>
            <p:cNvSpPr txBox="1"/>
            <p:nvPr/>
          </p:nvSpPr>
          <p:spPr>
            <a:xfrm>
              <a:off x="7138416" y="3776444"/>
              <a:ext cx="17625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University </a:t>
              </a: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the 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Sunshine Coast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58" name="Google Shape;181;p24">
              <a:extLst>
                <a:ext uri="{FF2B5EF4-FFF2-40B4-BE49-F238E27FC236}">
                  <a16:creationId xmlns:a16="http://schemas.microsoft.com/office/drawing/2014/main" id="{1422FC7C-5C3D-45EF-A68B-5B5E629C3DC6}"/>
                </a:ext>
              </a:extLst>
            </p:cNvPr>
            <p:cNvPicPr preferRelativeResize="0"/>
            <p:nvPr/>
          </p:nvPicPr>
          <p:blipFill rotWithShape="1">
            <a:blip r:embed="rId2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6979" y="3997006"/>
              <a:ext cx="576325" cy="170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188;p24">
            <a:extLst>
              <a:ext uri="{FF2B5EF4-FFF2-40B4-BE49-F238E27FC236}">
                <a16:creationId xmlns:a16="http://schemas.microsoft.com/office/drawing/2014/main" id="{4200680D-0B19-4858-946C-4DA4E4A91DE4}"/>
              </a:ext>
            </a:extLst>
          </p:cNvPr>
          <p:cNvGrpSpPr/>
          <p:nvPr/>
        </p:nvGrpSpPr>
        <p:grpSpPr>
          <a:xfrm>
            <a:off x="2676344" y="6098115"/>
            <a:ext cx="1878423" cy="533185"/>
            <a:chOff x="6872533" y="2106988"/>
            <a:chExt cx="1878423" cy="533185"/>
          </a:xfrm>
        </p:grpSpPr>
        <p:sp>
          <p:nvSpPr>
            <p:cNvPr id="60" name="Google Shape;187;p24">
              <a:extLst>
                <a:ext uri="{FF2B5EF4-FFF2-40B4-BE49-F238E27FC236}">
                  <a16:creationId xmlns:a16="http://schemas.microsoft.com/office/drawing/2014/main" id="{E64F10F5-DADC-4C4F-854D-82449CA49561}"/>
                </a:ext>
              </a:extLst>
            </p:cNvPr>
            <p:cNvSpPr/>
            <p:nvPr/>
          </p:nvSpPr>
          <p:spPr>
            <a:xfrm>
              <a:off x="6958300" y="2106988"/>
              <a:ext cx="1169700" cy="2514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MALAYSIA</a:t>
              </a:r>
              <a:endParaRPr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89;p24">
              <a:extLst>
                <a:ext uri="{FF2B5EF4-FFF2-40B4-BE49-F238E27FC236}">
                  <a16:creationId xmlns:a16="http://schemas.microsoft.com/office/drawing/2014/main" id="{CF031D12-5B69-4D47-98C9-277BC5BAD47F}"/>
                </a:ext>
              </a:extLst>
            </p:cNvPr>
            <p:cNvSpPr txBox="1"/>
            <p:nvPr/>
          </p:nvSpPr>
          <p:spPr>
            <a:xfrm>
              <a:off x="6872533" y="2364038"/>
              <a:ext cx="17625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Malaya</a:t>
              </a:r>
              <a:endParaRPr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62" name="Google Shape;190;p24">
              <a:extLst>
                <a:ext uri="{FF2B5EF4-FFF2-40B4-BE49-F238E27FC236}">
                  <a16:creationId xmlns:a16="http://schemas.microsoft.com/office/drawing/2014/main" id="{4277D81C-E893-47F9-84E5-E51525012BBE}"/>
                </a:ext>
              </a:extLst>
            </p:cNvPr>
            <p:cNvPicPr preferRelativeResize="0"/>
            <p:nvPr/>
          </p:nvPicPr>
          <p:blipFill rotWithShape="1"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466" b="29864"/>
            <a:stretch/>
          </p:blipFill>
          <p:spPr>
            <a:xfrm>
              <a:off x="8020756" y="2432458"/>
              <a:ext cx="730200" cy="2077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rupo 1023">
            <a:extLst>
              <a:ext uri="{FF2B5EF4-FFF2-40B4-BE49-F238E27FC236}">
                <a16:creationId xmlns:a16="http://schemas.microsoft.com/office/drawing/2014/main" id="{EB960E61-3E35-4E6B-AD68-869AB087F10C}"/>
              </a:ext>
            </a:extLst>
          </p:cNvPr>
          <p:cNvGrpSpPr/>
          <p:nvPr/>
        </p:nvGrpSpPr>
        <p:grpSpPr>
          <a:xfrm>
            <a:off x="3453396" y="1244602"/>
            <a:ext cx="5514460" cy="2398722"/>
            <a:chOff x="1753400" y="1342691"/>
            <a:chExt cx="6064375" cy="2678025"/>
          </a:xfrm>
        </p:grpSpPr>
        <p:pic>
          <p:nvPicPr>
            <p:cNvPr id="64" name="Google Shape;124;p24">
              <a:extLst>
                <a:ext uri="{FF2B5EF4-FFF2-40B4-BE49-F238E27FC236}">
                  <a16:creationId xmlns:a16="http://schemas.microsoft.com/office/drawing/2014/main" id="{BE2552D7-DC2C-4D83-A6BA-679E9CB60088}"/>
                </a:ext>
              </a:extLst>
            </p:cNvPr>
            <p:cNvPicPr preferRelativeResize="0"/>
            <p:nvPr/>
          </p:nvPicPr>
          <p:blipFill>
            <a:blip r:embed="rId2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3400" y="1342691"/>
              <a:ext cx="6064375" cy="267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184;p24">
              <a:extLst>
                <a:ext uri="{FF2B5EF4-FFF2-40B4-BE49-F238E27FC236}">
                  <a16:creationId xmlns:a16="http://schemas.microsoft.com/office/drawing/2014/main" id="{264338D0-39AD-4D51-AA3A-65A4DDD490F6}"/>
                </a:ext>
              </a:extLst>
            </p:cNvPr>
            <p:cNvPicPr preferRelativeResize="0"/>
            <p:nvPr/>
          </p:nvPicPr>
          <p:blipFill>
            <a:blip r:embed="rId2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7700" y="2773705"/>
              <a:ext cx="376567" cy="282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2 Grupo"/>
          <p:cNvGrpSpPr/>
          <p:nvPr/>
        </p:nvGrpSpPr>
        <p:grpSpPr>
          <a:xfrm>
            <a:off x="5280001" y="3571272"/>
            <a:ext cx="4578423" cy="3192729"/>
            <a:chOff x="5280001" y="3571272"/>
            <a:chExt cx="4578423" cy="3192729"/>
          </a:xfrm>
        </p:grpSpPr>
        <p:sp>
          <p:nvSpPr>
            <p:cNvPr id="83" name="Google Shape;130;p24">
              <a:extLst>
                <a:ext uri="{FF2B5EF4-FFF2-40B4-BE49-F238E27FC236}">
                  <a16:creationId xmlns:a16="http://schemas.microsoft.com/office/drawing/2014/main" id="{1BC341EF-BCBD-4527-BAB7-4F4C86883832}"/>
                </a:ext>
              </a:extLst>
            </p:cNvPr>
            <p:cNvSpPr txBox="1"/>
            <p:nvPr/>
          </p:nvSpPr>
          <p:spPr>
            <a:xfrm>
              <a:off x="5295986" y="4690730"/>
              <a:ext cx="1317828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 err="1"/>
                <a:t>The</a:t>
              </a:r>
              <a:r>
                <a:rPr lang="es-ES" sz="800" b="1" dirty="0"/>
                <a:t> Center </a:t>
              </a:r>
              <a:r>
                <a:rPr lang="es-ES" sz="800" b="1" dirty="0" err="1"/>
                <a:t>for</a:t>
              </a:r>
              <a:r>
                <a:rPr lang="es-ES" sz="800" b="1" dirty="0"/>
                <a:t> Cross-Culturas </a:t>
              </a:r>
              <a:r>
                <a:rPr lang="es-ES" sz="800" b="1" dirty="0" err="1"/>
                <a:t>Studies</a:t>
              </a:r>
              <a:r>
                <a:rPr lang="es-ES" sz="800" b="1" dirty="0"/>
                <a:t> (CCCS)</a:t>
              </a:r>
              <a:endParaRPr sz="800" dirty="0"/>
            </a:p>
          </p:txBody>
        </p:sp>
        <p:sp>
          <p:nvSpPr>
            <p:cNvPr id="87" name="Google Shape;130;p24">
              <a:extLst>
                <a:ext uri="{FF2B5EF4-FFF2-40B4-BE49-F238E27FC236}">
                  <a16:creationId xmlns:a16="http://schemas.microsoft.com/office/drawing/2014/main" id="{AC0924BC-855E-4F52-97E3-9BAA03F247AB}"/>
                </a:ext>
              </a:extLst>
            </p:cNvPr>
            <p:cNvSpPr txBox="1"/>
            <p:nvPr/>
          </p:nvSpPr>
          <p:spPr>
            <a:xfrm>
              <a:off x="5280001" y="5709720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International </a:t>
              </a:r>
              <a:r>
                <a:rPr lang="es-ES" sz="800" b="1" dirty="0" err="1"/>
                <a:t>Studies</a:t>
              </a:r>
              <a:r>
                <a:rPr lang="es-ES" sz="800" b="1" dirty="0"/>
                <a:t> </a:t>
              </a:r>
              <a:r>
                <a:rPr lang="es-ES" sz="800" b="1" dirty="0" err="1"/>
                <a:t>Abroad</a:t>
              </a:r>
              <a:r>
                <a:rPr lang="es-ES" sz="800" b="1" dirty="0"/>
                <a:t> (ISA)</a:t>
              </a:r>
              <a:endParaRPr sz="800" dirty="0"/>
            </a:p>
          </p:txBody>
        </p:sp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144E2D73-D8DB-44E0-91B5-3650D6FDA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033" y="3985102"/>
              <a:ext cx="606020" cy="60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>
              <a:extLst>
                <a:ext uri="{FF2B5EF4-FFF2-40B4-BE49-F238E27FC236}">
                  <a16:creationId xmlns:a16="http://schemas.microsoft.com/office/drawing/2014/main" id="{2137FDE4-92DE-4E6A-8CCD-DF31FA64F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950" y="3924326"/>
              <a:ext cx="746614" cy="746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5A04CA65-D297-4A3E-8A8B-D97EEC6EE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891" y="3972746"/>
              <a:ext cx="654606" cy="65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5">
              <a:extLst>
                <a:ext uri="{FF2B5EF4-FFF2-40B4-BE49-F238E27FC236}">
                  <a16:creationId xmlns:a16="http://schemas.microsoft.com/office/drawing/2014/main" id="{2D509DF1-08F5-49CB-A70D-311F865CD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928" y="3895755"/>
              <a:ext cx="672726" cy="672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>
              <a:extLst>
                <a:ext uri="{FF2B5EF4-FFF2-40B4-BE49-F238E27FC236}">
                  <a16:creationId xmlns:a16="http://schemas.microsoft.com/office/drawing/2014/main" id="{DF3AE5F3-872C-454C-A532-4F0CE9EF3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221" y="5044598"/>
              <a:ext cx="602044" cy="602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">
              <a:extLst>
                <a:ext uri="{FF2B5EF4-FFF2-40B4-BE49-F238E27FC236}">
                  <a16:creationId xmlns:a16="http://schemas.microsoft.com/office/drawing/2014/main" id="{C5CAB26F-0680-4664-AB99-A0C51F36D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397" y="5010570"/>
              <a:ext cx="654606" cy="65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8">
              <a:extLst>
                <a:ext uri="{FF2B5EF4-FFF2-40B4-BE49-F238E27FC236}">
                  <a16:creationId xmlns:a16="http://schemas.microsoft.com/office/drawing/2014/main" id="{9DE2FEBA-B1EA-4A16-8FAC-44967686C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095" y="4890254"/>
              <a:ext cx="865988" cy="86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9">
              <a:extLst>
                <a:ext uri="{FF2B5EF4-FFF2-40B4-BE49-F238E27FC236}">
                  <a16:creationId xmlns:a16="http://schemas.microsoft.com/office/drawing/2014/main" id="{4ACFF0BA-9735-41E2-B53E-0A89A6760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103" y="5029467"/>
              <a:ext cx="703008" cy="70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0">
              <a:extLst>
                <a:ext uri="{FF2B5EF4-FFF2-40B4-BE49-F238E27FC236}">
                  <a16:creationId xmlns:a16="http://schemas.microsoft.com/office/drawing/2014/main" id="{4615B5FB-E109-4A3E-85B2-1937F573F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2" y="5958292"/>
              <a:ext cx="654606" cy="65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1">
              <a:extLst>
                <a:ext uri="{FF2B5EF4-FFF2-40B4-BE49-F238E27FC236}">
                  <a16:creationId xmlns:a16="http://schemas.microsoft.com/office/drawing/2014/main" id="{9976802A-DA23-4634-821E-8B3BF4D0E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692" y="5854966"/>
              <a:ext cx="807542" cy="80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2">
              <a:extLst>
                <a:ext uri="{FF2B5EF4-FFF2-40B4-BE49-F238E27FC236}">
                  <a16:creationId xmlns:a16="http://schemas.microsoft.com/office/drawing/2014/main" id="{32C47D88-BB19-453D-84AB-B176E42DE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004" y="6112892"/>
              <a:ext cx="651109" cy="651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3">
              <a:extLst>
                <a:ext uri="{FF2B5EF4-FFF2-40B4-BE49-F238E27FC236}">
                  <a16:creationId xmlns:a16="http://schemas.microsoft.com/office/drawing/2014/main" id="{E168BAFC-E53E-4783-A2E2-389D1196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884" y="5979656"/>
              <a:ext cx="651110" cy="65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Google Shape;130;p24">
              <a:extLst>
                <a:ext uri="{FF2B5EF4-FFF2-40B4-BE49-F238E27FC236}">
                  <a16:creationId xmlns:a16="http://schemas.microsoft.com/office/drawing/2014/main" id="{826361CF-315D-49BD-9C4C-D22CEB073FF0}"/>
                </a:ext>
              </a:extLst>
            </p:cNvPr>
            <p:cNvSpPr txBox="1"/>
            <p:nvPr/>
          </p:nvSpPr>
          <p:spPr>
            <a:xfrm>
              <a:off x="5351226" y="3589558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 err="1"/>
                <a:t>Academic</a:t>
              </a:r>
              <a:r>
                <a:rPr lang="es-ES" sz="800" b="1" dirty="0"/>
                <a:t> </a:t>
              </a:r>
              <a:r>
                <a:rPr lang="es-ES" sz="800" b="1" dirty="0" err="1"/>
                <a:t>Programs</a:t>
              </a:r>
              <a:r>
                <a:rPr lang="es-ES" sz="800" b="1" dirty="0"/>
                <a:t> International (API)</a:t>
              </a:r>
              <a:endParaRPr sz="800" dirty="0"/>
            </a:p>
          </p:txBody>
        </p:sp>
        <p:sp>
          <p:nvSpPr>
            <p:cNvPr id="80" name="Google Shape;130;p24">
              <a:extLst>
                <a:ext uri="{FF2B5EF4-FFF2-40B4-BE49-F238E27FC236}">
                  <a16:creationId xmlns:a16="http://schemas.microsoft.com/office/drawing/2014/main" id="{D576E9E5-7F00-4B31-B5A2-9231F2475437}"/>
                </a:ext>
              </a:extLst>
            </p:cNvPr>
            <p:cNvSpPr txBox="1"/>
            <p:nvPr/>
          </p:nvSpPr>
          <p:spPr>
            <a:xfrm>
              <a:off x="6480865" y="3571273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 err="1"/>
                <a:t>Academic</a:t>
              </a:r>
              <a:r>
                <a:rPr lang="es-ES" sz="800" b="1" dirty="0"/>
                <a:t> </a:t>
              </a:r>
              <a:r>
                <a:rPr lang="es-ES" sz="800" b="1" dirty="0" err="1"/>
                <a:t>Studies</a:t>
              </a:r>
              <a:r>
                <a:rPr lang="es-ES" sz="800" b="1" dirty="0"/>
                <a:t> </a:t>
              </a:r>
              <a:r>
                <a:rPr lang="es-ES" sz="800" b="1" dirty="0" err="1"/>
                <a:t>Abroad</a:t>
              </a:r>
              <a:r>
                <a:rPr lang="es-ES" sz="800" b="1" dirty="0"/>
                <a:t> (ASA)</a:t>
              </a:r>
              <a:endParaRPr sz="800" dirty="0"/>
            </a:p>
          </p:txBody>
        </p:sp>
        <p:sp>
          <p:nvSpPr>
            <p:cNvPr id="81" name="Google Shape;130;p24">
              <a:extLst>
                <a:ext uri="{FF2B5EF4-FFF2-40B4-BE49-F238E27FC236}">
                  <a16:creationId xmlns:a16="http://schemas.microsoft.com/office/drawing/2014/main" id="{BA03BD86-1379-4120-AA0D-C10A65DC7AAB}"/>
                </a:ext>
              </a:extLst>
            </p:cNvPr>
            <p:cNvSpPr txBox="1"/>
            <p:nvPr/>
          </p:nvSpPr>
          <p:spPr>
            <a:xfrm>
              <a:off x="7514994" y="3571272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Active </a:t>
              </a:r>
              <a:r>
                <a:rPr lang="es-ES" sz="800" b="1" dirty="0" err="1"/>
                <a:t>Learning</a:t>
              </a:r>
              <a:r>
                <a:rPr lang="es-ES" sz="800" b="1" dirty="0"/>
                <a:t> </a:t>
              </a:r>
              <a:r>
                <a:rPr lang="es-ES" sz="800" b="1" dirty="0" err="1"/>
                <a:t>Abroad</a:t>
              </a:r>
              <a:r>
                <a:rPr lang="es-ES" sz="800" b="1" dirty="0"/>
                <a:t> (ALA)</a:t>
              </a:r>
              <a:endParaRPr sz="800" dirty="0"/>
            </a:p>
          </p:txBody>
        </p:sp>
        <p:sp>
          <p:nvSpPr>
            <p:cNvPr id="82" name="Google Shape;130;p24">
              <a:extLst>
                <a:ext uri="{FF2B5EF4-FFF2-40B4-BE49-F238E27FC236}">
                  <a16:creationId xmlns:a16="http://schemas.microsoft.com/office/drawing/2014/main" id="{36699919-5E84-4FC5-A09B-33C4EC572C76}"/>
                </a:ext>
              </a:extLst>
            </p:cNvPr>
            <p:cNvSpPr txBox="1"/>
            <p:nvPr/>
          </p:nvSpPr>
          <p:spPr>
            <a:xfrm>
              <a:off x="8654083" y="3622586"/>
              <a:ext cx="708881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ADELANTE</a:t>
              </a:r>
              <a:endParaRPr sz="800" dirty="0"/>
            </a:p>
          </p:txBody>
        </p:sp>
        <p:sp>
          <p:nvSpPr>
            <p:cNvPr id="84" name="Google Shape;130;p24">
              <a:extLst>
                <a:ext uri="{FF2B5EF4-FFF2-40B4-BE49-F238E27FC236}">
                  <a16:creationId xmlns:a16="http://schemas.microsoft.com/office/drawing/2014/main" id="{3A11D273-9F10-4A01-8A2C-2D310D0F190B}"/>
                </a:ext>
              </a:extLst>
            </p:cNvPr>
            <p:cNvSpPr txBox="1"/>
            <p:nvPr/>
          </p:nvSpPr>
          <p:spPr>
            <a:xfrm>
              <a:off x="6375160" y="4655570"/>
              <a:ext cx="1494732" cy="220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Council </a:t>
              </a:r>
              <a:r>
                <a:rPr lang="es-ES" sz="800" b="1" dirty="0" err="1"/>
                <a:t>on</a:t>
              </a:r>
              <a:r>
                <a:rPr lang="es-ES" sz="800" b="1" dirty="0"/>
                <a:t> International </a:t>
              </a:r>
              <a:r>
                <a:rPr lang="es-ES" sz="800" b="1" dirty="0" err="1"/>
                <a:t>Educational</a:t>
              </a:r>
              <a:r>
                <a:rPr lang="es-ES" sz="800" b="1" dirty="0"/>
                <a:t> </a:t>
              </a:r>
            </a:p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Exchange (CIEE)</a:t>
              </a:r>
              <a:endParaRPr sz="800" dirty="0"/>
            </a:p>
          </p:txBody>
        </p:sp>
        <p:sp>
          <p:nvSpPr>
            <p:cNvPr id="85" name="Google Shape;130;p24">
              <a:extLst>
                <a:ext uri="{FF2B5EF4-FFF2-40B4-BE49-F238E27FC236}">
                  <a16:creationId xmlns:a16="http://schemas.microsoft.com/office/drawing/2014/main" id="{7AD4326D-B296-4D67-8DB0-7F06EF2521CC}"/>
                </a:ext>
              </a:extLst>
            </p:cNvPr>
            <p:cNvSpPr txBox="1"/>
            <p:nvPr/>
          </p:nvSpPr>
          <p:spPr>
            <a:xfrm>
              <a:off x="7546365" y="4660446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Cultural </a:t>
              </a:r>
              <a:r>
                <a:rPr lang="es-ES" sz="800" b="1" dirty="0" err="1"/>
                <a:t>Experiences</a:t>
              </a:r>
              <a:r>
                <a:rPr lang="es-ES" sz="800" b="1" dirty="0"/>
                <a:t> </a:t>
              </a:r>
              <a:r>
                <a:rPr lang="es-ES" sz="800" b="1" dirty="0" err="1"/>
                <a:t>Abroad</a:t>
              </a:r>
              <a:r>
                <a:rPr lang="es-ES" sz="800" b="1" dirty="0"/>
                <a:t> (CEA)</a:t>
              </a:r>
              <a:endParaRPr sz="800" dirty="0"/>
            </a:p>
          </p:txBody>
        </p:sp>
        <p:sp>
          <p:nvSpPr>
            <p:cNvPr id="86" name="Google Shape;130;p24">
              <a:extLst>
                <a:ext uri="{FF2B5EF4-FFF2-40B4-BE49-F238E27FC236}">
                  <a16:creationId xmlns:a16="http://schemas.microsoft.com/office/drawing/2014/main" id="{BD91C84D-4A0B-49E5-9420-F7A130FC4F8F}"/>
                </a:ext>
              </a:extLst>
            </p:cNvPr>
            <p:cNvSpPr txBox="1"/>
            <p:nvPr/>
          </p:nvSpPr>
          <p:spPr>
            <a:xfrm>
              <a:off x="8605615" y="4623134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/>
                <a:t>Global </a:t>
              </a:r>
              <a:r>
                <a:rPr lang="es-ES" sz="800" b="1" dirty="0" err="1"/>
                <a:t>Education</a:t>
              </a:r>
              <a:r>
                <a:rPr lang="es-ES" sz="800" b="1" dirty="0"/>
                <a:t> and </a:t>
              </a:r>
              <a:r>
                <a:rPr lang="es-ES" sz="800" b="1" dirty="0" err="1"/>
                <a:t>Career</a:t>
              </a:r>
              <a:r>
                <a:rPr lang="es-ES" sz="800" b="1" dirty="0"/>
                <a:t> </a:t>
              </a:r>
              <a:r>
                <a:rPr lang="es-ES" sz="800" b="1" dirty="0" err="1"/>
                <a:t>Development</a:t>
              </a:r>
              <a:r>
                <a:rPr lang="es-ES" sz="800" b="1" dirty="0"/>
                <a:t> </a:t>
              </a:r>
              <a:r>
                <a:rPr lang="es-ES" sz="800" b="1" dirty="0" err="1"/>
                <a:t>Abroad</a:t>
              </a:r>
              <a:r>
                <a:rPr lang="es-ES" sz="800" b="1" dirty="0"/>
                <a:t> (</a:t>
              </a:r>
              <a:r>
                <a:rPr lang="es-ES" sz="800" b="1" dirty="0" err="1"/>
                <a:t>GlobalEd</a:t>
              </a:r>
              <a:r>
                <a:rPr lang="es-ES" sz="800" b="1" dirty="0"/>
                <a:t>)</a:t>
              </a:r>
              <a:endParaRPr sz="800" dirty="0"/>
            </a:p>
          </p:txBody>
        </p:sp>
        <p:sp>
          <p:nvSpPr>
            <p:cNvPr id="88" name="Google Shape;130;p24">
              <a:extLst>
                <a:ext uri="{FF2B5EF4-FFF2-40B4-BE49-F238E27FC236}">
                  <a16:creationId xmlns:a16="http://schemas.microsoft.com/office/drawing/2014/main" id="{9713FC0F-6011-4E70-B5D3-E3A05A0F85F5}"/>
                </a:ext>
              </a:extLst>
            </p:cNvPr>
            <p:cNvSpPr txBox="1"/>
            <p:nvPr/>
          </p:nvSpPr>
          <p:spPr>
            <a:xfrm>
              <a:off x="6613814" y="5707205"/>
              <a:ext cx="873620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 err="1"/>
                <a:t>Mundolengua</a:t>
              </a:r>
              <a:endParaRPr sz="800" dirty="0"/>
            </a:p>
          </p:txBody>
        </p:sp>
        <p:sp>
          <p:nvSpPr>
            <p:cNvPr id="89" name="Google Shape;130;p24">
              <a:extLst>
                <a:ext uri="{FF2B5EF4-FFF2-40B4-BE49-F238E27FC236}">
                  <a16:creationId xmlns:a16="http://schemas.microsoft.com/office/drawing/2014/main" id="{AC155983-403A-4A5E-B842-674F775C5EBD}"/>
                </a:ext>
              </a:extLst>
            </p:cNvPr>
            <p:cNvSpPr txBox="1"/>
            <p:nvPr/>
          </p:nvSpPr>
          <p:spPr>
            <a:xfrm>
              <a:off x="7404329" y="5843066"/>
              <a:ext cx="1422738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 err="1"/>
                <a:t>Spanish</a:t>
              </a:r>
              <a:r>
                <a:rPr lang="es-ES" sz="800" b="1" dirty="0"/>
                <a:t> </a:t>
              </a:r>
              <a:r>
                <a:rPr lang="es-ES" sz="800" b="1" dirty="0" err="1"/>
                <a:t>Institute</a:t>
              </a:r>
              <a:r>
                <a:rPr lang="es-ES" sz="800" b="1" dirty="0"/>
                <a:t> </a:t>
              </a:r>
              <a:r>
                <a:rPr lang="es-ES" sz="800" b="1" dirty="0" err="1"/>
                <a:t>for</a:t>
              </a:r>
              <a:r>
                <a:rPr lang="es-ES" sz="800" b="1" dirty="0"/>
                <a:t> Global </a:t>
              </a:r>
              <a:r>
                <a:rPr lang="es-ES" sz="800" b="1" dirty="0" err="1"/>
                <a:t>Education</a:t>
              </a:r>
              <a:r>
                <a:rPr lang="es-ES" sz="800" b="1" dirty="0"/>
                <a:t> (SIGE)</a:t>
              </a:r>
              <a:endParaRPr sz="800" dirty="0"/>
            </a:p>
          </p:txBody>
        </p:sp>
        <p:sp>
          <p:nvSpPr>
            <p:cNvPr id="90" name="Google Shape;130;p24">
              <a:extLst>
                <a:ext uri="{FF2B5EF4-FFF2-40B4-BE49-F238E27FC236}">
                  <a16:creationId xmlns:a16="http://schemas.microsoft.com/office/drawing/2014/main" id="{749451DE-95E8-45B2-A3DD-9C47F1B320ED}"/>
                </a:ext>
              </a:extLst>
            </p:cNvPr>
            <p:cNvSpPr txBox="1"/>
            <p:nvPr/>
          </p:nvSpPr>
          <p:spPr>
            <a:xfrm>
              <a:off x="8622397" y="5836485"/>
              <a:ext cx="1236027" cy="24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s-ES" sz="800" b="1" dirty="0" err="1"/>
                <a:t>World</a:t>
              </a:r>
              <a:r>
                <a:rPr lang="es-ES" sz="800" b="1" dirty="0"/>
                <a:t> </a:t>
              </a:r>
              <a:r>
                <a:rPr lang="es-ES" sz="800" b="1" dirty="0" err="1"/>
                <a:t>Endeavors</a:t>
              </a:r>
              <a:endParaRPr sz="800" dirty="0"/>
            </a:p>
          </p:txBody>
        </p:sp>
      </p:grpSp>
      <p:pic>
        <p:nvPicPr>
          <p:cNvPr id="91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3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9"/>
          <a:stretch/>
        </p:blipFill>
        <p:spPr>
          <a:xfrm>
            <a:off x="38100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158045" y="-90311"/>
            <a:ext cx="10182577" cy="1297134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 defTabSz="457200"/>
            <a:endParaRPr sz="6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3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8" y="211116"/>
            <a:ext cx="1409067" cy="99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080" y="444884"/>
            <a:ext cx="528169" cy="528169"/>
          </a:xfrm>
          <a:prstGeom prst="rect">
            <a:avLst/>
          </a:prstGeom>
        </p:spPr>
      </p:pic>
      <p:sp>
        <p:nvSpPr>
          <p:cNvPr id="7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2781198" y="381406"/>
            <a:ext cx="6980685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algn="ctr" defTabSz="457200"/>
            <a:r>
              <a:rPr lang="en" sz="3400" b="1" dirty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PARTNER UNIVERSTIES/PROVIDERS</a:t>
            </a:r>
          </a:p>
        </p:txBody>
      </p:sp>
    </p:spTree>
    <p:extLst>
      <p:ext uri="{BB962C8B-B14F-4D97-AF65-F5344CB8AC3E}">
        <p14:creationId xmlns:p14="http://schemas.microsoft.com/office/powerpoint/2010/main" val="6808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1"/>
          <p:cNvSpPr/>
          <p:nvPr/>
        </p:nvSpPr>
        <p:spPr>
          <a:xfrm>
            <a:off x="1053634" y="607581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6" name="Rounded Rectangle 101"/>
          <p:cNvSpPr/>
          <p:nvPr/>
        </p:nvSpPr>
        <p:spPr>
          <a:xfrm>
            <a:off x="1045785" y="5684179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7" name="Rounded Rectangle 101"/>
          <p:cNvSpPr/>
          <p:nvPr/>
        </p:nvSpPr>
        <p:spPr>
          <a:xfrm>
            <a:off x="1048922" y="528701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8" name="Rounded Rectangle 101"/>
          <p:cNvSpPr/>
          <p:nvPr/>
        </p:nvSpPr>
        <p:spPr>
          <a:xfrm>
            <a:off x="1047354" y="4889516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9" name="Rounded Rectangle 101"/>
          <p:cNvSpPr/>
          <p:nvPr/>
        </p:nvSpPr>
        <p:spPr>
          <a:xfrm>
            <a:off x="1045786" y="4501441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0" name="Rounded Rectangle 101"/>
          <p:cNvSpPr/>
          <p:nvPr/>
        </p:nvSpPr>
        <p:spPr>
          <a:xfrm>
            <a:off x="1034791" y="4122793"/>
            <a:ext cx="3511445" cy="311601"/>
          </a:xfrm>
          <a:prstGeom prst="roundRect">
            <a:avLst>
              <a:gd name="adj" fmla="val 50000"/>
            </a:avLst>
          </a:prstGeom>
          <a:solidFill>
            <a:srgbClr val="B78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1" name="Rounded Rectangle 101"/>
          <p:cNvSpPr/>
          <p:nvPr/>
        </p:nvSpPr>
        <p:spPr>
          <a:xfrm>
            <a:off x="1006499" y="293009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2" name="Rounded Rectangle 101"/>
          <p:cNvSpPr/>
          <p:nvPr/>
        </p:nvSpPr>
        <p:spPr>
          <a:xfrm>
            <a:off x="998653" y="2138204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3" name="TextBox 76"/>
          <p:cNvSpPr txBox="1"/>
          <p:nvPr/>
        </p:nvSpPr>
        <p:spPr>
          <a:xfrm>
            <a:off x="1096058" y="6029814"/>
            <a:ext cx="203617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Language</a:t>
            </a:r>
          </a:p>
        </p:txBody>
      </p:sp>
      <p:sp>
        <p:nvSpPr>
          <p:cNvPr id="14" name="Rounded Rectangle 101"/>
          <p:cNvSpPr/>
          <p:nvPr/>
        </p:nvSpPr>
        <p:spPr>
          <a:xfrm>
            <a:off x="987658" y="1759556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5" name="TextBox 76"/>
          <p:cNvSpPr txBox="1"/>
          <p:nvPr/>
        </p:nvSpPr>
        <p:spPr>
          <a:xfrm>
            <a:off x="1072488" y="1729519"/>
            <a:ext cx="2691325" cy="333665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History of Art and Cinema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1102339" y="2094618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Biology / Chemistry/Nutrition</a:t>
            </a:r>
          </a:p>
        </p:txBody>
      </p:sp>
      <p:sp>
        <p:nvSpPr>
          <p:cNvPr id="17" name="Rounded Rectangle 101"/>
          <p:cNvSpPr/>
          <p:nvPr/>
        </p:nvSpPr>
        <p:spPr>
          <a:xfrm>
            <a:off x="1003357" y="2538842"/>
            <a:ext cx="3511445" cy="3116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8" name="TextBox 76"/>
          <p:cNvSpPr txBox="1"/>
          <p:nvPr/>
        </p:nvSpPr>
        <p:spPr>
          <a:xfrm>
            <a:off x="1092921" y="2492173"/>
            <a:ext cx="2859427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Business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1083486" y="2911810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Communication</a:t>
            </a:r>
          </a:p>
        </p:txBody>
      </p:sp>
      <p:sp>
        <p:nvSpPr>
          <p:cNvPr id="20" name="Rounded Rectangle 101"/>
          <p:cNvSpPr/>
          <p:nvPr/>
        </p:nvSpPr>
        <p:spPr>
          <a:xfrm>
            <a:off x="1026921" y="3346454"/>
            <a:ext cx="3511445" cy="311601"/>
          </a:xfrm>
          <a:prstGeom prst="roundRect">
            <a:avLst>
              <a:gd name="adj" fmla="val 50000"/>
            </a:avLst>
          </a:prstGeom>
          <a:solidFill>
            <a:srgbClr val="EF5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21" name="TextBox 76"/>
          <p:cNvSpPr txBox="1"/>
          <p:nvPr/>
        </p:nvSpPr>
        <p:spPr>
          <a:xfrm>
            <a:off x="1093305" y="3309084"/>
            <a:ext cx="2764775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Economics</a:t>
            </a:r>
          </a:p>
        </p:txBody>
      </p:sp>
      <p:sp>
        <p:nvSpPr>
          <p:cNvPr id="22" name="Rounded Rectangle 101"/>
          <p:cNvSpPr/>
          <p:nvPr/>
        </p:nvSpPr>
        <p:spPr>
          <a:xfrm>
            <a:off x="1025365" y="3738921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23" name="TextBox 76"/>
          <p:cNvSpPr txBox="1"/>
          <p:nvPr/>
        </p:nvSpPr>
        <p:spPr>
          <a:xfrm>
            <a:off x="1092923" y="3694356"/>
            <a:ext cx="1992171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History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1110197" y="4095250"/>
            <a:ext cx="3266360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Literature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1093305" y="4459614"/>
            <a:ext cx="2199167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Political Science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1102349" y="4851239"/>
            <a:ext cx="290656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Psychology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1111778" y="5239243"/>
            <a:ext cx="3010254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Sociology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1102733" y="5647392"/>
            <a:ext cx="3179554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Culture / Anthropology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25EECD8-98BA-A44B-A5B5-D401CC746C13}"/>
              </a:ext>
            </a:extLst>
          </p:cNvPr>
          <p:cNvGrpSpPr/>
          <p:nvPr/>
        </p:nvGrpSpPr>
        <p:grpSpPr>
          <a:xfrm>
            <a:off x="5587864" y="-27239"/>
            <a:ext cx="4630792" cy="6916985"/>
            <a:chOff x="5476736" y="-213209"/>
            <a:chExt cx="4438789" cy="6881150"/>
          </a:xfrm>
        </p:grpSpPr>
        <p:pic>
          <p:nvPicPr>
            <p:cNvPr id="29" name="1 Marcador de posición de imagen">
              <a:extLst>
                <a:ext uri="{FF2B5EF4-FFF2-40B4-BE49-F238E27FC236}">
                  <a16:creationId xmlns:a16="http://schemas.microsoft.com/office/drawing/2014/main" id="{B8F6468D-9237-FD41-BA54-CD22E8793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2435" y="-202903"/>
              <a:ext cx="4423090" cy="6858000"/>
            </a:xfrm>
            <a:prstGeom prst="rect">
              <a:avLst/>
            </a:prstGeom>
          </p:spPr>
        </p:pic>
        <p:sp>
          <p:nvSpPr>
            <p:cNvPr id="33" name="Rectangle 4"/>
            <p:cNvSpPr/>
            <p:nvPr/>
          </p:nvSpPr>
          <p:spPr>
            <a:xfrm>
              <a:off x="5476736" y="-213209"/>
              <a:ext cx="4413565" cy="6881150"/>
            </a:xfrm>
            <a:prstGeom prst="rect">
              <a:avLst/>
            </a:prstGeom>
            <a:solidFill>
              <a:schemeClr val="accent1">
                <a:lumMod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162" tIns="44581" rIns="89162" bIns="44581" rtlCol="0" anchor="ctr"/>
            <a:lstStyle/>
            <a:p>
              <a:pPr marL="457200" indent="-457200">
                <a:buFontTx/>
                <a:buChar char="-"/>
              </a:pP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endParaRPr>
            </a:p>
          </p:txBody>
        </p:sp>
      </p:grpSp>
      <p:sp>
        <p:nvSpPr>
          <p:cNvPr id="34" name="Rectángulo 1">
            <a:extLst>
              <a:ext uri="{FF2B5EF4-FFF2-40B4-BE49-F238E27FC236}">
                <a16:creationId xmlns:a16="http://schemas.microsoft.com/office/drawing/2014/main" id="{A5C55903-902F-4AEF-A8FD-7A276223E4DE}"/>
              </a:ext>
            </a:extLst>
          </p:cNvPr>
          <p:cNvSpPr/>
          <p:nvPr/>
        </p:nvSpPr>
        <p:spPr>
          <a:xfrm>
            <a:off x="5748117" y="245378"/>
            <a:ext cx="4222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Over 40 courses in both English and in Spanish.</a:t>
            </a:r>
          </a:p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Highlights: </a:t>
            </a:r>
            <a:b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</a:br>
            <a:endParaRPr lang="en-US" sz="1800" b="1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Science courses with a lab component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language classes at 6 different levels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Communication, Psychology and business courses among the most popular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Tapas class - most popular course in Spanish</a:t>
            </a:r>
          </a:p>
          <a:p>
            <a:endParaRPr lang="en-US" sz="2400" b="1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795242" y="3676116"/>
            <a:ext cx="4953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Dates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: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Spring ’22: January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24 – May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17, 2022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Fall ‘22: </a:t>
            </a:r>
            <a:r>
              <a:rPr lang="da-DK" sz="16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September 12 – December 20, </a:t>
            </a:r>
            <a:r>
              <a:rPr lang="da-DK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2022</a:t>
            </a: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Prices: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Spring ‘22: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2,315 euros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Fall </a:t>
            </a:r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‘22: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2,365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euros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up to 15 U.S. or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30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ECTS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credits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217276" y="181653"/>
            <a:ext cx="4926223" cy="1268619"/>
            <a:chOff x="217276" y="181653"/>
            <a:chExt cx="4926223" cy="1268619"/>
          </a:xfrm>
        </p:grpSpPr>
        <p:sp>
          <p:nvSpPr>
            <p:cNvPr id="4" name="TextBox 242"/>
            <p:cNvSpPr txBox="1"/>
            <p:nvPr/>
          </p:nvSpPr>
          <p:spPr>
            <a:xfrm>
              <a:off x="217276" y="181653"/>
              <a:ext cx="4926223" cy="1268619"/>
            </a:xfrm>
            <a:prstGeom prst="rect">
              <a:avLst/>
            </a:prstGeom>
            <a:noFill/>
          </p:spPr>
          <p:txBody>
            <a:bodyPr wrap="square" lIns="37150" tIns="18575" rIns="37150" bIns="18575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THE HISPANIC </a:t>
              </a:r>
            </a:p>
            <a:p>
              <a:pPr algn="ctr"/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STUDIES PROGRAM</a:t>
              </a:r>
              <a:endParaRPr lang="id-ID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555657" y="270285"/>
              <a:ext cx="499186" cy="499186"/>
              <a:chOff x="-1615044" y="-353434"/>
              <a:chExt cx="847587" cy="847587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-1615044" y="-353434"/>
                <a:ext cx="847587" cy="847587"/>
              </a:xfrm>
              <a:prstGeom prst="ellipse">
                <a:avLst/>
              </a:prstGeom>
              <a:solidFill>
                <a:srgbClr val="1E4E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5" name="34 Imagen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29376" y="-167766"/>
                <a:ext cx="476250" cy="476250"/>
              </a:xfrm>
              <a:prstGeom prst="rect">
                <a:avLst/>
              </a:prstGeom>
            </p:spPr>
          </p:pic>
        </p:grpSp>
      </p:grpSp>
      <p:pic>
        <p:nvPicPr>
          <p:cNvPr id="3" name="2 Imagen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57" y="5984440"/>
            <a:ext cx="2320496" cy="5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1"/>
          <p:cNvSpPr/>
          <p:nvPr/>
        </p:nvSpPr>
        <p:spPr>
          <a:xfrm>
            <a:off x="1053634" y="607581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6" name="Rounded Rectangle 101"/>
          <p:cNvSpPr/>
          <p:nvPr/>
        </p:nvSpPr>
        <p:spPr>
          <a:xfrm>
            <a:off x="1045785" y="5684179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7" name="Rounded Rectangle 101"/>
          <p:cNvSpPr/>
          <p:nvPr/>
        </p:nvSpPr>
        <p:spPr>
          <a:xfrm>
            <a:off x="1048922" y="528701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 dirty="0"/>
          </a:p>
        </p:txBody>
      </p:sp>
      <p:sp>
        <p:nvSpPr>
          <p:cNvPr id="8" name="Rounded Rectangle 101"/>
          <p:cNvSpPr/>
          <p:nvPr/>
        </p:nvSpPr>
        <p:spPr>
          <a:xfrm>
            <a:off x="1047354" y="4889516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9" name="Rounded Rectangle 101"/>
          <p:cNvSpPr/>
          <p:nvPr/>
        </p:nvSpPr>
        <p:spPr>
          <a:xfrm>
            <a:off x="1045786" y="4501441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0" name="Rounded Rectangle 101"/>
          <p:cNvSpPr/>
          <p:nvPr/>
        </p:nvSpPr>
        <p:spPr>
          <a:xfrm>
            <a:off x="1034791" y="4122793"/>
            <a:ext cx="3511445" cy="311601"/>
          </a:xfrm>
          <a:prstGeom prst="roundRect">
            <a:avLst>
              <a:gd name="adj" fmla="val 50000"/>
            </a:avLst>
          </a:prstGeom>
          <a:solidFill>
            <a:srgbClr val="B78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1" name="Rounded Rectangle 101"/>
          <p:cNvSpPr/>
          <p:nvPr/>
        </p:nvSpPr>
        <p:spPr>
          <a:xfrm>
            <a:off x="1006499" y="293009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2" name="Rounded Rectangle 101"/>
          <p:cNvSpPr/>
          <p:nvPr/>
        </p:nvSpPr>
        <p:spPr>
          <a:xfrm>
            <a:off x="998653" y="2138204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4" name="Rounded Rectangle 101"/>
          <p:cNvSpPr/>
          <p:nvPr/>
        </p:nvSpPr>
        <p:spPr>
          <a:xfrm>
            <a:off x="987658" y="1759556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5" name="TextBox 76"/>
          <p:cNvSpPr txBox="1"/>
          <p:nvPr/>
        </p:nvSpPr>
        <p:spPr>
          <a:xfrm>
            <a:off x="1059599" y="2109906"/>
            <a:ext cx="2691325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Business</a:t>
            </a:r>
          </a:p>
        </p:txBody>
      </p:sp>
      <p:sp>
        <p:nvSpPr>
          <p:cNvPr id="17" name="Rounded Rectangle 101"/>
          <p:cNvSpPr/>
          <p:nvPr/>
        </p:nvSpPr>
        <p:spPr>
          <a:xfrm>
            <a:off x="1003357" y="2538842"/>
            <a:ext cx="3511445" cy="3116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8" name="TextBox 76"/>
          <p:cNvSpPr txBox="1"/>
          <p:nvPr/>
        </p:nvSpPr>
        <p:spPr>
          <a:xfrm>
            <a:off x="1092921" y="2492173"/>
            <a:ext cx="2859427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endParaRPr lang="en-US" sz="1800" b="1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20" name="Rounded Rectangle 101"/>
          <p:cNvSpPr/>
          <p:nvPr/>
        </p:nvSpPr>
        <p:spPr>
          <a:xfrm>
            <a:off x="1026921" y="3346454"/>
            <a:ext cx="3511445" cy="311601"/>
          </a:xfrm>
          <a:prstGeom prst="roundRect">
            <a:avLst>
              <a:gd name="adj" fmla="val 50000"/>
            </a:avLst>
          </a:prstGeom>
          <a:solidFill>
            <a:srgbClr val="EF5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21" name="TextBox 76"/>
          <p:cNvSpPr txBox="1"/>
          <p:nvPr/>
        </p:nvSpPr>
        <p:spPr>
          <a:xfrm>
            <a:off x="1048922" y="2503224"/>
            <a:ext cx="2764775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Economics</a:t>
            </a:r>
          </a:p>
        </p:txBody>
      </p:sp>
      <p:sp>
        <p:nvSpPr>
          <p:cNvPr id="22" name="Rounded Rectangle 101"/>
          <p:cNvSpPr/>
          <p:nvPr/>
        </p:nvSpPr>
        <p:spPr>
          <a:xfrm>
            <a:off x="1025365" y="3738921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25" name="TextBox 76"/>
          <p:cNvSpPr txBox="1"/>
          <p:nvPr/>
        </p:nvSpPr>
        <p:spPr>
          <a:xfrm>
            <a:off x="1093305" y="4838343"/>
            <a:ext cx="2199167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Political Science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25EECD8-98BA-A44B-A5B5-D401CC746C13}"/>
              </a:ext>
            </a:extLst>
          </p:cNvPr>
          <p:cNvGrpSpPr/>
          <p:nvPr/>
        </p:nvGrpSpPr>
        <p:grpSpPr>
          <a:xfrm>
            <a:off x="5467211" y="-353434"/>
            <a:ext cx="4751445" cy="7679389"/>
            <a:chOff x="5476736" y="-202903"/>
            <a:chExt cx="4438789" cy="7174068"/>
          </a:xfrm>
        </p:grpSpPr>
        <p:pic>
          <p:nvPicPr>
            <p:cNvPr id="29" name="1 Marcador de posición de imagen">
              <a:extLst>
                <a:ext uri="{FF2B5EF4-FFF2-40B4-BE49-F238E27FC236}">
                  <a16:creationId xmlns:a16="http://schemas.microsoft.com/office/drawing/2014/main" id="{B8F6468D-9237-FD41-BA54-CD22E8793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2435" y="-202903"/>
              <a:ext cx="4423090" cy="6858000"/>
            </a:xfrm>
            <a:prstGeom prst="rect">
              <a:avLst/>
            </a:prstGeom>
          </p:spPr>
        </p:pic>
        <p:sp>
          <p:nvSpPr>
            <p:cNvPr id="33" name="Rectangle 4"/>
            <p:cNvSpPr/>
            <p:nvPr/>
          </p:nvSpPr>
          <p:spPr>
            <a:xfrm>
              <a:off x="5476736" y="90015"/>
              <a:ext cx="4413565" cy="6881150"/>
            </a:xfrm>
            <a:prstGeom prst="rect">
              <a:avLst/>
            </a:prstGeom>
            <a:solidFill>
              <a:schemeClr val="accent1">
                <a:lumMod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162" tIns="44581" rIns="89162" bIns="44581" rtlCol="0" anchor="ctr"/>
            <a:lstStyle/>
            <a:p>
              <a:pPr marL="457200" indent="-457200">
                <a:buFontTx/>
                <a:buChar char="-"/>
              </a:pP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endParaRPr>
            </a:p>
          </p:txBody>
        </p:sp>
      </p:grpSp>
      <p:sp>
        <p:nvSpPr>
          <p:cNvPr id="32" name="TextBox 76">
            <a:extLst>
              <a:ext uri="{FF2B5EF4-FFF2-40B4-BE49-F238E27FC236}">
                <a16:creationId xmlns:a16="http://schemas.microsoft.com/office/drawing/2014/main" id="{7B878750-2DC0-419A-8DD0-1FC2305D639E}"/>
              </a:ext>
            </a:extLst>
          </p:cNvPr>
          <p:cNvSpPr txBox="1"/>
          <p:nvPr/>
        </p:nvSpPr>
        <p:spPr>
          <a:xfrm>
            <a:off x="1102339" y="5231587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Social Education &amp; Social Work</a:t>
            </a:r>
          </a:p>
        </p:txBody>
      </p:sp>
      <p:sp>
        <p:nvSpPr>
          <p:cNvPr id="34" name="TextBox 76">
            <a:extLst>
              <a:ext uri="{FF2B5EF4-FFF2-40B4-BE49-F238E27FC236}">
                <a16:creationId xmlns:a16="http://schemas.microsoft.com/office/drawing/2014/main" id="{40CBC8A0-946D-44FC-BA17-7E393C6763B0}"/>
              </a:ext>
            </a:extLst>
          </p:cNvPr>
          <p:cNvSpPr txBox="1"/>
          <p:nvPr/>
        </p:nvSpPr>
        <p:spPr>
          <a:xfrm>
            <a:off x="1092921" y="3684143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Human Nutrition &amp; Dietetics</a:t>
            </a:r>
          </a:p>
        </p:txBody>
      </p:sp>
      <p:sp>
        <p:nvSpPr>
          <p:cNvPr id="35" name="TextBox 76">
            <a:extLst>
              <a:ext uri="{FF2B5EF4-FFF2-40B4-BE49-F238E27FC236}">
                <a16:creationId xmlns:a16="http://schemas.microsoft.com/office/drawing/2014/main" id="{4052D1A3-3C9B-4392-BAC0-4CAA6FCDAE38}"/>
              </a:ext>
            </a:extLst>
          </p:cNvPr>
          <p:cNvSpPr txBox="1"/>
          <p:nvPr/>
        </p:nvSpPr>
        <p:spPr>
          <a:xfrm>
            <a:off x="1147881" y="5626334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Sociology</a:t>
            </a:r>
          </a:p>
        </p:txBody>
      </p:sp>
      <p:sp>
        <p:nvSpPr>
          <p:cNvPr id="37" name="TextBox 76">
            <a:extLst>
              <a:ext uri="{FF2B5EF4-FFF2-40B4-BE49-F238E27FC236}">
                <a16:creationId xmlns:a16="http://schemas.microsoft.com/office/drawing/2014/main" id="{04859C46-CC71-4F84-9AFF-210E22785FB0}"/>
              </a:ext>
            </a:extLst>
          </p:cNvPr>
          <p:cNvSpPr txBox="1"/>
          <p:nvPr/>
        </p:nvSpPr>
        <p:spPr>
          <a:xfrm>
            <a:off x="1040748" y="1742874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Biotechnology</a:t>
            </a:r>
          </a:p>
        </p:txBody>
      </p:sp>
      <p:sp>
        <p:nvSpPr>
          <p:cNvPr id="39" name="TextBox 76">
            <a:extLst>
              <a:ext uri="{FF2B5EF4-FFF2-40B4-BE49-F238E27FC236}">
                <a16:creationId xmlns:a16="http://schemas.microsoft.com/office/drawing/2014/main" id="{A845499F-81B1-46AF-8C82-FABC2DA3961D}"/>
              </a:ext>
            </a:extLst>
          </p:cNvPr>
          <p:cNvSpPr txBox="1"/>
          <p:nvPr/>
        </p:nvSpPr>
        <p:spPr>
          <a:xfrm>
            <a:off x="1092921" y="3325228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Humanities</a:t>
            </a:r>
          </a:p>
        </p:txBody>
      </p:sp>
      <p:sp>
        <p:nvSpPr>
          <p:cNvPr id="42" name="TextBox 76">
            <a:extLst>
              <a:ext uri="{FF2B5EF4-FFF2-40B4-BE49-F238E27FC236}">
                <a16:creationId xmlns:a16="http://schemas.microsoft.com/office/drawing/2014/main" id="{6C9B4612-4F93-4009-81BE-DE7053E7CD76}"/>
              </a:ext>
            </a:extLst>
          </p:cNvPr>
          <p:cNvSpPr txBox="1"/>
          <p:nvPr/>
        </p:nvSpPr>
        <p:spPr>
          <a:xfrm>
            <a:off x="1102339" y="4477288"/>
            <a:ext cx="1992171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Law</a:t>
            </a:r>
          </a:p>
        </p:txBody>
      </p:sp>
      <p:sp>
        <p:nvSpPr>
          <p:cNvPr id="43" name="TextBox 76">
            <a:extLst>
              <a:ext uri="{FF2B5EF4-FFF2-40B4-BE49-F238E27FC236}">
                <a16:creationId xmlns:a16="http://schemas.microsoft.com/office/drawing/2014/main" id="{E8D0C9A8-5E9A-423F-9A99-F7BF90AAAAD0}"/>
              </a:ext>
            </a:extLst>
          </p:cNvPr>
          <p:cNvSpPr txBox="1"/>
          <p:nvPr/>
        </p:nvSpPr>
        <p:spPr>
          <a:xfrm>
            <a:off x="1147881" y="6029692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Sports Science</a:t>
            </a:r>
          </a:p>
        </p:txBody>
      </p:sp>
      <p:sp>
        <p:nvSpPr>
          <p:cNvPr id="44" name="TextBox 76">
            <a:extLst>
              <a:ext uri="{FF2B5EF4-FFF2-40B4-BE49-F238E27FC236}">
                <a16:creationId xmlns:a16="http://schemas.microsoft.com/office/drawing/2014/main" id="{818085D0-8BB7-450E-9BF3-766FC2195DA9}"/>
              </a:ext>
            </a:extLst>
          </p:cNvPr>
          <p:cNvSpPr txBox="1"/>
          <p:nvPr/>
        </p:nvSpPr>
        <p:spPr>
          <a:xfrm>
            <a:off x="1059599" y="2884033"/>
            <a:ext cx="2764775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Environmental Sciences</a:t>
            </a:r>
          </a:p>
        </p:txBody>
      </p:sp>
      <p:sp>
        <p:nvSpPr>
          <p:cNvPr id="45" name="TextBox 76">
            <a:extLst>
              <a:ext uri="{FF2B5EF4-FFF2-40B4-BE49-F238E27FC236}">
                <a16:creationId xmlns:a16="http://schemas.microsoft.com/office/drawing/2014/main" id="{5E540ECA-3084-460A-9EEB-D4A3B7D45516}"/>
              </a:ext>
            </a:extLst>
          </p:cNvPr>
          <p:cNvSpPr txBox="1"/>
          <p:nvPr/>
        </p:nvSpPr>
        <p:spPr>
          <a:xfrm>
            <a:off x="1102339" y="4065060"/>
            <a:ext cx="1992171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Labor Relations</a:t>
            </a:r>
          </a:p>
        </p:txBody>
      </p:sp>
      <p:sp>
        <p:nvSpPr>
          <p:cNvPr id="47" name="Rectángulo 1">
            <a:extLst>
              <a:ext uri="{FF2B5EF4-FFF2-40B4-BE49-F238E27FC236}">
                <a16:creationId xmlns:a16="http://schemas.microsoft.com/office/drawing/2014/main" id="{52651E9B-B6E4-4552-B753-46BF268911BC}"/>
              </a:ext>
            </a:extLst>
          </p:cNvPr>
          <p:cNvSpPr/>
          <p:nvPr/>
        </p:nvSpPr>
        <p:spPr>
          <a:xfrm>
            <a:off x="5702868" y="718512"/>
            <a:ext cx="4222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Classes with Spanish students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Highlights: </a:t>
            </a:r>
          </a:p>
          <a:p>
            <a:endParaRPr lang="en-US" sz="2000" b="1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Students with advanced Spanish language skills are able to choose from a wide array of </a:t>
            </a:r>
            <a:r>
              <a:rPr lang="en-US" sz="2000" b="1" dirty="0" err="1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classses</a:t>
            </a:r>
            <a:endParaRPr lang="en-US" sz="2000" b="1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Business majors are able to take business courses in English with Spanish students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425325" y="325994"/>
            <a:ext cx="4578791" cy="1268619"/>
            <a:chOff x="425325" y="325994"/>
            <a:chExt cx="4578791" cy="1268619"/>
          </a:xfrm>
        </p:grpSpPr>
        <p:sp>
          <p:nvSpPr>
            <p:cNvPr id="4" name="TextBox 242"/>
            <p:cNvSpPr txBox="1"/>
            <p:nvPr/>
          </p:nvSpPr>
          <p:spPr>
            <a:xfrm>
              <a:off x="425325" y="325994"/>
              <a:ext cx="4578791" cy="1268619"/>
            </a:xfrm>
            <a:prstGeom prst="rect">
              <a:avLst/>
            </a:prstGeom>
            <a:noFill/>
          </p:spPr>
          <p:txBody>
            <a:bodyPr wrap="square" lIns="37150" tIns="18575" rIns="37150" bIns="18575" rtlCol="0">
              <a:spAutoFit/>
            </a:bodyPr>
            <a:lstStyle/>
            <a:p>
              <a:pPr algn="ctr"/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The</a:t>
              </a:r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 </a:t>
              </a:r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University</a:t>
              </a:r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 </a:t>
              </a:r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Integration</a:t>
              </a:r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 </a:t>
              </a:r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Program</a:t>
              </a:r>
              <a:endParaRPr lang="id-ID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568806" y="419832"/>
              <a:ext cx="499186" cy="499186"/>
              <a:chOff x="-2652456" y="2348621"/>
              <a:chExt cx="499186" cy="499186"/>
            </a:xfrm>
          </p:grpSpPr>
          <p:sp>
            <p:nvSpPr>
              <p:cNvPr id="41" name="40 Elipse"/>
              <p:cNvSpPr/>
              <p:nvPr/>
            </p:nvSpPr>
            <p:spPr>
              <a:xfrm>
                <a:off x="-2652456" y="2348621"/>
                <a:ext cx="499186" cy="499186"/>
              </a:xfrm>
              <a:prstGeom prst="ellipse">
                <a:avLst/>
              </a:prstGeom>
              <a:solidFill>
                <a:srgbClr val="1E4E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0" name="39 Imagen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589630" y="2411447"/>
                <a:ext cx="373533" cy="373533"/>
              </a:xfrm>
              <a:prstGeom prst="rect">
                <a:avLst/>
              </a:prstGeom>
            </p:spPr>
          </p:pic>
        </p:grpSp>
      </p:grpSp>
      <p:sp>
        <p:nvSpPr>
          <p:cNvPr id="13" name="12 Rectángulo"/>
          <p:cNvSpPr/>
          <p:nvPr/>
        </p:nvSpPr>
        <p:spPr>
          <a:xfrm>
            <a:off x="5801591" y="3383133"/>
            <a:ext cx="41239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Dates: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Spring ’22: January 31 – June 10, 2022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</a:br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Fall ’22: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mid Sept– January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Prices: </a:t>
            </a:r>
            <a:br>
              <a:rPr lang="en-US" sz="22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</a:br>
            <a:r>
              <a:rPr lang="en-US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Spring ‘22: </a:t>
            </a:r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1,670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euros </a:t>
            </a:r>
            <a:endParaRPr lang="en-US" sz="1800" dirty="0" smtClean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- </a:t>
            </a:r>
            <a:r>
              <a:rPr lang="en-US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Fall ‘22: </a:t>
            </a:r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1,705 euros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up to 15 U.S. </a:t>
            </a:r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or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30 ECTS credits</a:t>
            </a:r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)</a:t>
            </a:r>
          </a:p>
          <a:p>
            <a:endParaRPr lang="en-US" sz="2200" dirty="0">
              <a:solidFill>
                <a:schemeClr val="bg1"/>
              </a:solidFill>
              <a:latin typeface="Calibri Light" panose="020F0302020204030204" pitchFamily="34" charset="0"/>
              <a:ea typeface="Open Sans Light" panose="020B0306030504020204" pitchFamily="34" charset="0"/>
              <a:cs typeface="Lato Light"/>
            </a:endParaRPr>
          </a:p>
        </p:txBody>
      </p:sp>
      <p:pic>
        <p:nvPicPr>
          <p:cNvPr id="38" name="37 Imagen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515" y="6110054"/>
            <a:ext cx="2320496" cy="5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9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7" grpId="0" animBg="1"/>
      <p:bldP spid="18" grpId="0"/>
      <p:bldP spid="20" grpId="0" animBg="1"/>
      <p:bldP spid="22" grpId="0" animBg="1"/>
      <p:bldP spid="25" grpId="0"/>
      <p:bldP spid="32" grpId="0"/>
      <p:bldP spid="34" grpId="0"/>
      <p:bldP spid="35" grpId="0"/>
      <p:bldP spid="37" grpId="0"/>
      <p:bldP spid="39" grpId="0"/>
      <p:bldP spid="42" grpId="0"/>
      <p:bldP spid="43" grpId="0"/>
      <p:bldP spid="44" grpId="0"/>
      <p:bldP spid="45" grpId="0"/>
      <p:bldP spid="4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1"/>
          <p:cNvSpPr/>
          <p:nvPr/>
        </p:nvSpPr>
        <p:spPr>
          <a:xfrm>
            <a:off x="1053634" y="4953070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6" name="Rounded Rectangle 101"/>
          <p:cNvSpPr/>
          <p:nvPr/>
        </p:nvSpPr>
        <p:spPr>
          <a:xfrm>
            <a:off x="1045785" y="4329931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8" name="Rounded Rectangle 101"/>
          <p:cNvSpPr/>
          <p:nvPr/>
        </p:nvSpPr>
        <p:spPr>
          <a:xfrm>
            <a:off x="1047354" y="3639450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1" name="Rounded Rectangle 101"/>
          <p:cNvSpPr/>
          <p:nvPr/>
        </p:nvSpPr>
        <p:spPr>
          <a:xfrm>
            <a:off x="1006499" y="2930098"/>
            <a:ext cx="3511445" cy="3116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62" tIns="44581" rIns="89162" bIns="44581" rtlCol="0" anchor="ctr"/>
          <a:lstStyle/>
          <a:p>
            <a:pPr algn="ctr"/>
            <a:endParaRPr lang="bg-BG" sz="644"/>
          </a:p>
        </p:txBody>
      </p:sp>
      <p:sp>
        <p:nvSpPr>
          <p:cNvPr id="13" name="TextBox 76"/>
          <p:cNvSpPr txBox="1"/>
          <p:nvPr/>
        </p:nvSpPr>
        <p:spPr>
          <a:xfrm>
            <a:off x="1102733" y="4907066"/>
            <a:ext cx="3421886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Conversation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1083486" y="2911810"/>
            <a:ext cx="301969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language (4x/week)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1102733" y="3601173"/>
            <a:ext cx="2906562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Culture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1102733" y="4293144"/>
            <a:ext cx="3272497" cy="367032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Spanish Reading and Composition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25EECD8-98BA-A44B-A5B5-D401CC746C13}"/>
              </a:ext>
            </a:extLst>
          </p:cNvPr>
          <p:cNvGrpSpPr/>
          <p:nvPr/>
        </p:nvGrpSpPr>
        <p:grpSpPr>
          <a:xfrm>
            <a:off x="5467211" y="-353434"/>
            <a:ext cx="4751445" cy="7679389"/>
            <a:chOff x="5476736" y="-202903"/>
            <a:chExt cx="4438789" cy="7174068"/>
          </a:xfrm>
        </p:grpSpPr>
        <p:pic>
          <p:nvPicPr>
            <p:cNvPr id="29" name="1 Marcador de posición de imagen">
              <a:extLst>
                <a:ext uri="{FF2B5EF4-FFF2-40B4-BE49-F238E27FC236}">
                  <a16:creationId xmlns:a16="http://schemas.microsoft.com/office/drawing/2014/main" id="{B8F6468D-9237-FD41-BA54-CD22E8793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2435" y="-202903"/>
              <a:ext cx="4423090" cy="6858000"/>
            </a:xfrm>
            <a:prstGeom prst="rect">
              <a:avLst/>
            </a:prstGeom>
          </p:spPr>
        </p:pic>
        <p:sp>
          <p:nvSpPr>
            <p:cNvPr id="33" name="Rectangle 4"/>
            <p:cNvSpPr/>
            <p:nvPr/>
          </p:nvSpPr>
          <p:spPr>
            <a:xfrm>
              <a:off x="5476736" y="90015"/>
              <a:ext cx="4413565" cy="6881150"/>
            </a:xfrm>
            <a:prstGeom prst="rect">
              <a:avLst/>
            </a:prstGeom>
            <a:solidFill>
              <a:schemeClr val="accent1">
                <a:lumMod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162" tIns="44581" rIns="89162" bIns="44581" rtlCol="0" anchor="ctr"/>
            <a:lstStyle/>
            <a:p>
              <a:pPr marL="457200" indent="-457200">
                <a:buFontTx/>
                <a:buChar char="-"/>
              </a:pP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5889849" y="469030"/>
            <a:ext cx="39229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Designed as an immersion program for students with one or two semesters of university level Spanish.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Highlights: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Includes an intensive Spanish language course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All the courses are in Spanish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The mix of courses improves students’ language skills in all areas 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284894" y="738026"/>
            <a:ext cx="4723903" cy="2499725"/>
            <a:chOff x="284894" y="738026"/>
            <a:chExt cx="4723903" cy="2499725"/>
          </a:xfrm>
        </p:grpSpPr>
        <p:sp>
          <p:nvSpPr>
            <p:cNvPr id="4" name="TextBox 242"/>
            <p:cNvSpPr txBox="1"/>
            <p:nvPr/>
          </p:nvSpPr>
          <p:spPr>
            <a:xfrm>
              <a:off x="822817" y="738026"/>
              <a:ext cx="4185980" cy="2499725"/>
            </a:xfrm>
            <a:prstGeom prst="rect">
              <a:avLst/>
            </a:prstGeom>
            <a:noFill/>
          </p:spPr>
          <p:txBody>
            <a:bodyPr wrap="square" lIns="37150" tIns="18575" rIns="37150" bIns="18575" rtlCol="0">
              <a:spAutoFit/>
            </a:bodyPr>
            <a:lstStyle/>
            <a:p>
              <a:pPr algn="ctr"/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Spanish</a:t>
              </a:r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 </a:t>
              </a:r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Language</a:t>
              </a:r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 </a:t>
              </a:r>
            </a:p>
            <a:p>
              <a:pPr algn="ctr"/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&amp; Culture </a:t>
              </a:r>
            </a:p>
            <a:p>
              <a:pPr algn="ctr"/>
              <a:r>
                <a:rPr lang="es-ES" sz="4000" b="1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Program</a:t>
              </a:r>
              <a:endParaRPr lang="id-ID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  <a:p>
              <a:pPr algn="ctr"/>
              <a:endParaRPr lang="id-ID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284894" y="891281"/>
              <a:ext cx="499186" cy="499186"/>
              <a:chOff x="507313" y="220147"/>
              <a:chExt cx="499186" cy="499186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507313" y="220147"/>
                <a:ext cx="499186" cy="499186"/>
              </a:xfrm>
              <a:prstGeom prst="ellipse">
                <a:avLst/>
              </a:prstGeom>
              <a:solidFill>
                <a:srgbClr val="1E4E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8" name="17 Imagen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651" y="316485"/>
                <a:ext cx="306510" cy="306510"/>
              </a:xfrm>
              <a:prstGeom prst="rect">
                <a:avLst/>
              </a:prstGeom>
            </p:spPr>
          </p:pic>
        </p:grpSp>
      </p:grpSp>
      <p:sp>
        <p:nvSpPr>
          <p:cNvPr id="9" name="8 Rectángulo"/>
          <p:cNvSpPr/>
          <p:nvPr/>
        </p:nvSpPr>
        <p:spPr>
          <a:xfrm>
            <a:off x="5818598" y="3781919"/>
            <a:ext cx="4275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Dates: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Sept. </a:t>
            </a: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12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– Dec. </a:t>
            </a: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9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(under 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90 days)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Price: </a:t>
            </a: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2,075 € </a:t>
            </a: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(15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U.S./30 ECTS credits)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Lato Light"/>
              </a:rPr>
              <a:t>Only offered during the fall</a:t>
            </a:r>
          </a:p>
        </p:txBody>
      </p:sp>
      <p:pic>
        <p:nvPicPr>
          <p:cNvPr id="21" name="20 Imagen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515" y="5614754"/>
            <a:ext cx="2320496" cy="5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76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3" grpId="0"/>
      <p:bldP spid="19" grpId="0"/>
      <p:bldP spid="26" grpId="0"/>
      <p:bldP spid="28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F17E96B-6863-4254-8D63-7A774D7A4053}"/>
              </a:ext>
            </a:extLst>
          </p:cNvPr>
          <p:cNvSpPr/>
          <p:nvPr/>
        </p:nvSpPr>
        <p:spPr>
          <a:xfrm>
            <a:off x="1146878" y="5360457"/>
            <a:ext cx="3272498" cy="9736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217A085-C927-4909-8A87-2D25207C1651}"/>
              </a:ext>
            </a:extLst>
          </p:cNvPr>
          <p:cNvSpPr/>
          <p:nvPr/>
        </p:nvSpPr>
        <p:spPr>
          <a:xfrm>
            <a:off x="1138866" y="4290809"/>
            <a:ext cx="3272497" cy="981442"/>
          </a:xfrm>
          <a:prstGeom prst="roundRect">
            <a:avLst/>
          </a:prstGeom>
          <a:solidFill>
            <a:srgbClr val="FE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4E3A68F-6B0E-4838-A437-13C17127E2FF}"/>
              </a:ext>
            </a:extLst>
          </p:cNvPr>
          <p:cNvSpPr/>
          <p:nvPr/>
        </p:nvSpPr>
        <p:spPr>
          <a:xfrm>
            <a:off x="1166882" y="3219451"/>
            <a:ext cx="3252494" cy="983228"/>
          </a:xfrm>
          <a:prstGeom prst="roundRect">
            <a:avLst/>
          </a:prstGeom>
          <a:solidFill>
            <a:srgbClr val="207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186268-93D8-49C1-94F8-2A4D21D012F8}"/>
              </a:ext>
            </a:extLst>
          </p:cNvPr>
          <p:cNvSpPr/>
          <p:nvPr/>
        </p:nvSpPr>
        <p:spPr>
          <a:xfrm>
            <a:off x="1164786" y="2171226"/>
            <a:ext cx="3296905" cy="957201"/>
          </a:xfrm>
          <a:prstGeom prst="roundRect">
            <a:avLst/>
          </a:prstGeom>
          <a:solidFill>
            <a:srgbClr val="EF5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E52106-F162-4861-AF73-8F39B0508E90}"/>
              </a:ext>
            </a:extLst>
          </p:cNvPr>
          <p:cNvSpPr/>
          <p:nvPr/>
        </p:nvSpPr>
        <p:spPr>
          <a:xfrm>
            <a:off x="1175028" y="1086507"/>
            <a:ext cx="3262256" cy="10040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76"/>
          <p:cNvSpPr txBox="1"/>
          <p:nvPr/>
        </p:nvSpPr>
        <p:spPr>
          <a:xfrm>
            <a:off x="1416999" y="5430225"/>
            <a:ext cx="2700200" cy="828696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Lato Light"/>
              </a:rPr>
              <a:t>Official University Transcript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1489715" y="1333834"/>
            <a:ext cx="2700200" cy="459365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Lato Light"/>
              </a:rPr>
              <a:t>Orientation Session</a:t>
            </a:r>
          </a:p>
        </p:txBody>
      </p:sp>
      <p:sp>
        <p:nvSpPr>
          <p:cNvPr id="18" name="TextBox 76">
            <a:extLst>
              <a:ext uri="{FF2B5EF4-FFF2-40B4-BE49-F238E27FC236}">
                <a16:creationId xmlns:a16="http://schemas.microsoft.com/office/drawing/2014/main" id="{448B52AC-0843-4A39-B035-00E57D008947}"/>
              </a:ext>
            </a:extLst>
          </p:cNvPr>
          <p:cNvSpPr txBox="1"/>
          <p:nvPr/>
        </p:nvSpPr>
        <p:spPr>
          <a:xfrm>
            <a:off x="1257219" y="2238819"/>
            <a:ext cx="3118747" cy="8286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9162" tIns="44581" rIns="89162" bIns="4458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Lato Light"/>
              </a:rPr>
              <a:t>Welcome and Farewell Receptions</a:t>
            </a:r>
          </a:p>
        </p:txBody>
      </p:sp>
      <p:sp>
        <p:nvSpPr>
          <p:cNvPr id="22" name="TextBox 76">
            <a:extLst>
              <a:ext uri="{FF2B5EF4-FFF2-40B4-BE49-F238E27FC236}">
                <a16:creationId xmlns:a16="http://schemas.microsoft.com/office/drawing/2014/main" id="{17C14484-7240-45E8-8693-C8F115615926}"/>
              </a:ext>
            </a:extLst>
          </p:cNvPr>
          <p:cNvSpPr txBox="1"/>
          <p:nvPr/>
        </p:nvSpPr>
        <p:spPr>
          <a:xfrm>
            <a:off x="1338209" y="3307340"/>
            <a:ext cx="2906562" cy="828696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Lato Light"/>
              </a:rPr>
              <a:t>Cultural/Social Activities </a:t>
            </a:r>
          </a:p>
        </p:txBody>
      </p:sp>
      <p:sp>
        <p:nvSpPr>
          <p:cNvPr id="23" name="TextBox 76">
            <a:extLst>
              <a:ext uri="{FF2B5EF4-FFF2-40B4-BE49-F238E27FC236}">
                <a16:creationId xmlns:a16="http://schemas.microsoft.com/office/drawing/2014/main" id="{93460210-0FD0-446D-BDE6-DDFF76E92B96}"/>
              </a:ext>
            </a:extLst>
          </p:cNvPr>
          <p:cNvSpPr txBox="1"/>
          <p:nvPr/>
        </p:nvSpPr>
        <p:spPr>
          <a:xfrm>
            <a:off x="1340799" y="4245326"/>
            <a:ext cx="2875397" cy="1059529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Lato Light"/>
              </a:rPr>
              <a:t>Language Exchange Partner &amp; Volunteering at Local Schools</a:t>
            </a:r>
          </a:p>
        </p:txBody>
      </p:sp>
      <p:sp>
        <p:nvSpPr>
          <p:cNvPr id="24" name="Google Shape;105;p23">
            <a:extLst>
              <a:ext uri="{FF2B5EF4-FFF2-40B4-BE49-F238E27FC236}">
                <a16:creationId xmlns:a16="http://schemas.microsoft.com/office/drawing/2014/main" id="{BC770222-0D1B-004C-A607-421DCFCE23EB}"/>
              </a:ext>
            </a:extLst>
          </p:cNvPr>
          <p:cNvSpPr txBox="1"/>
          <p:nvPr/>
        </p:nvSpPr>
        <p:spPr>
          <a:xfrm>
            <a:off x="5753540" y="2090120"/>
            <a:ext cx="1404251" cy="47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255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511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766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22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278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533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5789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044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Joanna </a:t>
            </a:r>
            <a:r>
              <a:rPr lang="en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Wandycz-Mejías</a:t>
            </a:r>
            <a:endParaRPr sz="14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Center Director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7;p23">
            <a:extLst>
              <a:ext uri="{FF2B5EF4-FFF2-40B4-BE49-F238E27FC236}">
                <a16:creationId xmlns:a16="http://schemas.microsoft.com/office/drawing/2014/main" id="{96FA008F-718D-DF45-BE3C-4598F69C4A42}"/>
              </a:ext>
            </a:extLst>
          </p:cNvPr>
          <p:cNvSpPr txBox="1"/>
          <p:nvPr/>
        </p:nvSpPr>
        <p:spPr>
          <a:xfrm>
            <a:off x="7663434" y="2122237"/>
            <a:ext cx="1212295" cy="47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255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511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766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22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278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533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5789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044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Mentxu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Zalla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Ansola</a:t>
            </a:r>
            <a:endParaRPr sz="1400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Center Office Manager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9;p23">
            <a:extLst>
              <a:ext uri="{FF2B5EF4-FFF2-40B4-BE49-F238E27FC236}">
                <a16:creationId xmlns:a16="http://schemas.microsoft.com/office/drawing/2014/main" id="{A5DD5683-2733-F14C-BEB2-B51B1F857C0A}"/>
              </a:ext>
            </a:extLst>
          </p:cNvPr>
          <p:cNvSpPr txBox="1"/>
          <p:nvPr/>
        </p:nvSpPr>
        <p:spPr>
          <a:xfrm>
            <a:off x="5330733" y="4233545"/>
            <a:ext cx="1004330" cy="47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255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511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766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22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278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533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5789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044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Rubén Díaz López</a:t>
            </a:r>
            <a:endParaRPr sz="14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Coordinator of Professors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11;p23">
            <a:extLst>
              <a:ext uri="{FF2B5EF4-FFF2-40B4-BE49-F238E27FC236}">
                <a16:creationId xmlns:a16="http://schemas.microsoft.com/office/drawing/2014/main" id="{5C3ED1D8-A9E2-0E41-B590-B83271B6617A}"/>
              </a:ext>
            </a:extLst>
          </p:cNvPr>
          <p:cNvSpPr txBox="1"/>
          <p:nvPr/>
        </p:nvSpPr>
        <p:spPr>
          <a:xfrm>
            <a:off x="6594778" y="4756593"/>
            <a:ext cx="1404250" cy="47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255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511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766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22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278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533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5789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044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Lola Gómez </a:t>
            </a:r>
            <a:r>
              <a:rPr lang="en" sz="1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Valpuesta</a:t>
            </a:r>
            <a:endParaRPr sz="1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Housing Coordinator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13;p23">
            <a:extLst>
              <a:ext uri="{FF2B5EF4-FFF2-40B4-BE49-F238E27FC236}">
                <a16:creationId xmlns:a16="http://schemas.microsoft.com/office/drawing/2014/main" id="{6042DB93-BF6B-7A4C-8E45-973A65BFAD72}"/>
              </a:ext>
            </a:extLst>
          </p:cNvPr>
          <p:cNvSpPr txBox="1"/>
          <p:nvPr/>
        </p:nvSpPr>
        <p:spPr>
          <a:xfrm>
            <a:off x="8264666" y="4150076"/>
            <a:ext cx="1237941" cy="84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255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511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766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22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278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533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5789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044" algn="l" defTabSz="804511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Jorge Pascual Díaz</a:t>
            </a:r>
            <a:endParaRPr sz="14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Center Communications Officer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Manager</a:t>
            </a:r>
            <a:endParaRPr sz="9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rupo 2">
            <a:extLst>
              <a:ext uri="{FF2B5EF4-FFF2-40B4-BE49-F238E27FC236}">
                <a16:creationId xmlns:a16="http://schemas.microsoft.com/office/drawing/2014/main" id="{EE342544-A433-6A44-80A0-3C94F3CE83A6}"/>
              </a:ext>
            </a:extLst>
          </p:cNvPr>
          <p:cNvGrpSpPr/>
          <p:nvPr/>
        </p:nvGrpSpPr>
        <p:grpSpPr>
          <a:xfrm>
            <a:off x="5770810" y="872233"/>
            <a:ext cx="1212296" cy="1213200"/>
            <a:chOff x="9814129" y="1690976"/>
            <a:chExt cx="1845204" cy="184520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E6324BF-4F61-E642-8216-230C38B9DA9A}"/>
                </a:ext>
              </a:extLst>
            </p:cNvPr>
            <p:cNvSpPr/>
            <p:nvPr/>
          </p:nvSpPr>
          <p:spPr>
            <a:xfrm>
              <a:off x="9814129" y="1690976"/>
              <a:ext cx="1845204" cy="184520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2255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4511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6766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9022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11278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13533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15789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18044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50" name="Google Shape;104;p23">
              <a:extLst>
                <a:ext uri="{FF2B5EF4-FFF2-40B4-BE49-F238E27FC236}">
                  <a16:creationId xmlns:a16="http://schemas.microsoft.com/office/drawing/2014/main" id="{85137B91-F290-B34B-9943-D1C7199FF266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9588" y="1796435"/>
              <a:ext cx="1634287" cy="1634287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35" name="Grupo 59">
            <a:extLst>
              <a:ext uri="{FF2B5EF4-FFF2-40B4-BE49-F238E27FC236}">
                <a16:creationId xmlns:a16="http://schemas.microsoft.com/office/drawing/2014/main" id="{B34C98F4-7D4C-6C4E-9427-8210457A298A}"/>
              </a:ext>
            </a:extLst>
          </p:cNvPr>
          <p:cNvGrpSpPr/>
          <p:nvPr/>
        </p:nvGrpSpPr>
        <p:grpSpPr>
          <a:xfrm>
            <a:off x="7624182" y="826443"/>
            <a:ext cx="1212296" cy="1213200"/>
            <a:chOff x="6558771" y="1641102"/>
            <a:chExt cx="1845204" cy="18452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41ACEBF-0BC7-A040-8091-8677C2092003}"/>
                </a:ext>
              </a:extLst>
            </p:cNvPr>
            <p:cNvSpPr/>
            <p:nvPr/>
          </p:nvSpPr>
          <p:spPr>
            <a:xfrm>
              <a:off x="6558771" y="1641102"/>
              <a:ext cx="1845204" cy="184520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2255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4511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6766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9022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11278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13533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15789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18044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48" name="Google Shape;106;p23">
              <a:extLst>
                <a:ext uri="{FF2B5EF4-FFF2-40B4-BE49-F238E27FC236}">
                  <a16:creationId xmlns:a16="http://schemas.microsoft.com/office/drawing/2014/main" id="{109830ED-822D-644B-844E-695AD2E2E666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098" y="1747429"/>
              <a:ext cx="1632551" cy="1632551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37" name="Grupo 58">
            <a:extLst>
              <a:ext uri="{FF2B5EF4-FFF2-40B4-BE49-F238E27FC236}">
                <a16:creationId xmlns:a16="http://schemas.microsoft.com/office/drawing/2014/main" id="{BD0820AC-5A2A-C343-A728-9344DEA1D730}"/>
              </a:ext>
            </a:extLst>
          </p:cNvPr>
          <p:cNvGrpSpPr/>
          <p:nvPr/>
        </p:nvGrpSpPr>
        <p:grpSpPr>
          <a:xfrm>
            <a:off x="5086872" y="2747368"/>
            <a:ext cx="1212296" cy="1213200"/>
            <a:chOff x="10138576" y="2783317"/>
            <a:chExt cx="1845204" cy="184520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4C9597B-0FB3-584A-B877-3E017F2F33B4}"/>
                </a:ext>
              </a:extLst>
            </p:cNvPr>
            <p:cNvSpPr/>
            <p:nvPr/>
          </p:nvSpPr>
          <p:spPr>
            <a:xfrm>
              <a:off x="10138576" y="2783317"/>
              <a:ext cx="1845204" cy="18452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2255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4511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6766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9022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11278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13533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15789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18044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46" name="Google Shape;108;p23">
              <a:extLst>
                <a:ext uri="{FF2B5EF4-FFF2-40B4-BE49-F238E27FC236}">
                  <a16:creationId xmlns:a16="http://schemas.microsoft.com/office/drawing/2014/main" id="{B15E7D77-7805-6D46-A89C-8375D848C406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9483" y="2904224"/>
              <a:ext cx="1603390" cy="1603390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39" name="Grupo 69">
            <a:extLst>
              <a:ext uri="{FF2B5EF4-FFF2-40B4-BE49-F238E27FC236}">
                <a16:creationId xmlns:a16="http://schemas.microsoft.com/office/drawing/2014/main" id="{6AC0643A-8A76-5A49-A761-71E5D83D1ECD}"/>
              </a:ext>
            </a:extLst>
          </p:cNvPr>
          <p:cNvGrpSpPr/>
          <p:nvPr/>
        </p:nvGrpSpPr>
        <p:grpSpPr>
          <a:xfrm>
            <a:off x="6681230" y="3519276"/>
            <a:ext cx="1212296" cy="1213200"/>
            <a:chOff x="10987684" y="3213460"/>
            <a:chExt cx="1845204" cy="184520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DD5C66D-DBD8-1740-BE82-CC3AA679570E}"/>
                </a:ext>
              </a:extLst>
            </p:cNvPr>
            <p:cNvSpPr/>
            <p:nvPr/>
          </p:nvSpPr>
          <p:spPr>
            <a:xfrm>
              <a:off x="10987684" y="3213460"/>
              <a:ext cx="1845204" cy="184520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2255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4511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6766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9022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11278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13533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15789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18044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44" name="Google Shape;110;p23">
              <a:extLst>
                <a:ext uri="{FF2B5EF4-FFF2-40B4-BE49-F238E27FC236}">
                  <a16:creationId xmlns:a16="http://schemas.microsoft.com/office/drawing/2014/main" id="{F2B4F7DB-D4A2-A644-A1F1-B6946E280591}"/>
                </a:ext>
              </a:extLst>
            </p:cNvPr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8591" y="3334367"/>
              <a:ext cx="1603390" cy="1603390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40" name="Grupo 76">
            <a:extLst>
              <a:ext uri="{FF2B5EF4-FFF2-40B4-BE49-F238E27FC236}">
                <a16:creationId xmlns:a16="http://schemas.microsoft.com/office/drawing/2014/main" id="{11D0BD9E-C695-9342-93CE-25923B1184BE}"/>
              </a:ext>
            </a:extLst>
          </p:cNvPr>
          <p:cNvGrpSpPr/>
          <p:nvPr/>
        </p:nvGrpSpPr>
        <p:grpSpPr>
          <a:xfrm>
            <a:off x="8269581" y="2880106"/>
            <a:ext cx="1212296" cy="1213200"/>
            <a:chOff x="9605312" y="2633305"/>
            <a:chExt cx="1845204" cy="184520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DD47C-9C11-304D-AA1E-48132645BCF9}"/>
                </a:ext>
              </a:extLst>
            </p:cNvPr>
            <p:cNvSpPr/>
            <p:nvPr/>
          </p:nvSpPr>
          <p:spPr>
            <a:xfrm>
              <a:off x="9605312" y="2633305"/>
              <a:ext cx="1845204" cy="18452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2255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4511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6766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9022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11278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13533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15789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18044" algn="l" defTabSz="804511" rtl="0" eaLnBrk="1" latinLnBrk="0" hangingPunct="1">
                <a:defRPr sz="158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42" name="Google Shape;112;p23">
              <a:extLst>
                <a:ext uri="{FF2B5EF4-FFF2-40B4-BE49-F238E27FC236}">
                  <a16:creationId xmlns:a16="http://schemas.microsoft.com/office/drawing/2014/main" id="{579C0DB2-B644-4640-9D3E-B5FE48987EE8}"/>
                </a:ext>
              </a:extLst>
            </p:cNvPr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6219" y="2754212"/>
              <a:ext cx="1603390" cy="1603390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2F3532D-06F6-41BF-8979-6675B5A0DC8C}"/>
              </a:ext>
            </a:extLst>
          </p:cNvPr>
          <p:cNvSpPr txBox="1"/>
          <p:nvPr/>
        </p:nvSpPr>
        <p:spPr>
          <a:xfrm>
            <a:off x="4662011" y="5646258"/>
            <a:ext cx="5063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Office </a:t>
            </a:r>
            <a:r>
              <a:rPr lang="en-GB" sz="2200" b="1" dirty="0">
                <a:solidFill>
                  <a:srgbClr val="002060"/>
                </a:solidFill>
                <a:latin typeface="+mj-lt"/>
              </a:rPr>
              <a:t>hours: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Monday-Thursday 8am-6pm</a:t>
            </a:r>
            <a:endParaRPr lang="en-GB" sz="2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</a:rPr>
              <a:t>Friday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8am-3pm</a:t>
            </a:r>
          </a:p>
          <a:p>
            <a:pPr algn="ctr"/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intl@upo.es</a:t>
            </a:r>
            <a:endParaRPr lang="en-GB" sz="22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00181" y="230197"/>
            <a:ext cx="4134753" cy="653066"/>
            <a:chOff x="700181" y="230197"/>
            <a:chExt cx="4134753" cy="653066"/>
          </a:xfrm>
        </p:grpSpPr>
        <p:sp>
          <p:nvSpPr>
            <p:cNvPr id="4" name="TextBox 242"/>
            <p:cNvSpPr txBox="1"/>
            <p:nvPr/>
          </p:nvSpPr>
          <p:spPr>
            <a:xfrm>
              <a:off x="1357941" y="230197"/>
              <a:ext cx="3476993" cy="653066"/>
            </a:xfrm>
            <a:prstGeom prst="rect">
              <a:avLst/>
            </a:prstGeom>
            <a:noFill/>
          </p:spPr>
          <p:txBody>
            <a:bodyPr wrap="square" lIns="37150" tIns="18575" rIns="37150" bIns="18575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Lato Regular"/>
                </a:rPr>
                <a:t>What’s included</a:t>
              </a:r>
              <a:endParaRPr lang="id-ID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700181" y="307137"/>
              <a:ext cx="499186" cy="499186"/>
              <a:chOff x="555657" y="270285"/>
              <a:chExt cx="499186" cy="499186"/>
            </a:xfrm>
          </p:grpSpPr>
          <p:sp>
            <p:nvSpPr>
              <p:cNvPr id="55" name="54 Elipse"/>
              <p:cNvSpPr/>
              <p:nvPr/>
            </p:nvSpPr>
            <p:spPr>
              <a:xfrm>
                <a:off x="555657" y="270285"/>
                <a:ext cx="499186" cy="499186"/>
              </a:xfrm>
              <a:prstGeom prst="ellipse">
                <a:avLst/>
              </a:prstGeom>
              <a:solidFill>
                <a:srgbClr val="1E4E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761" y="379392"/>
                <a:ext cx="266978" cy="2669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716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51" grpId="0" animBg="1"/>
      <p:bldP spid="9" grpId="0" animBg="1"/>
      <p:bldP spid="19" grpId="0"/>
      <p:bldP spid="28" grpId="0"/>
      <p:bldP spid="18" grpId="0"/>
      <p:bldP spid="22" grpId="0"/>
      <p:bldP spid="23" grpId="0"/>
      <p:bldP spid="24" grpId="0"/>
      <p:bldP spid="25" grpId="0"/>
      <p:bldP spid="27" grpId="0"/>
      <p:bldP spid="31" grpId="0"/>
      <p:bldP spid="3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D592A73-8981-0245-8609-BAE090F5A1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18696" y="0"/>
            <a:ext cx="12496256" cy="7134225"/>
          </a:xfrm>
          <a:prstGeom prst="rect">
            <a:avLst/>
          </a:prstGeom>
        </p:spPr>
      </p:pic>
      <p:pic>
        <p:nvPicPr>
          <p:cNvPr id="32" name="Google Shape;444;p32">
            <a:extLst>
              <a:ext uri="{FF2B5EF4-FFF2-40B4-BE49-F238E27FC236}">
                <a16:creationId xmlns:a16="http://schemas.microsoft.com/office/drawing/2014/main" id="{8BD5CF93-5EF4-0548-9952-04505FE37394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800" y="3547314"/>
            <a:ext cx="3544946" cy="20987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42"/>
          <p:cNvSpPr txBox="1"/>
          <p:nvPr/>
        </p:nvSpPr>
        <p:spPr>
          <a:xfrm>
            <a:off x="1255834" y="383149"/>
            <a:ext cx="2017485" cy="60279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algn="ctr" defTabSz="742644"/>
            <a:r>
              <a:rPr lang="es-ES" sz="3692" b="1" dirty="0" err="1">
                <a:solidFill>
                  <a:srgbClr val="B4DCFA">
                    <a:lumMod val="25000"/>
                  </a:srgbClr>
                </a:solidFill>
                <a:latin typeface="Calibri" panose="020F0502020204030204" pitchFamily="34" charset="0"/>
                <a:cs typeface="Lato Regular"/>
              </a:rPr>
              <a:t>Location</a:t>
            </a:r>
            <a:endParaRPr lang="id-ID" sz="3692" b="1" dirty="0">
              <a:solidFill>
                <a:srgbClr val="B4DCFA">
                  <a:lumMod val="25000"/>
                </a:srgbClr>
              </a:solidFill>
              <a:latin typeface="Calibri" panose="020F0502020204030204" pitchFamily="34" charset="0"/>
              <a:cs typeface="Lato Regular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261C687-D2D0-C041-AC5A-9B528D317D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035" y="475767"/>
            <a:ext cx="417594" cy="417594"/>
          </a:xfrm>
          <a:prstGeom prst="rect">
            <a:avLst/>
          </a:prstGeom>
        </p:spPr>
      </p:pic>
      <p:pic>
        <p:nvPicPr>
          <p:cNvPr id="13" name="Google Shape;422;p32">
            <a:extLst>
              <a:ext uri="{FF2B5EF4-FFF2-40B4-BE49-F238E27FC236}">
                <a16:creationId xmlns:a16="http://schemas.microsoft.com/office/drawing/2014/main" id="{937489FB-EB03-4846-B385-888233E3EB6F}"/>
              </a:ext>
            </a:extLst>
          </p:cNvPr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30849" y="1351596"/>
            <a:ext cx="845400" cy="33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33;p32">
            <a:extLst>
              <a:ext uri="{FF2B5EF4-FFF2-40B4-BE49-F238E27FC236}">
                <a16:creationId xmlns:a16="http://schemas.microsoft.com/office/drawing/2014/main" id="{24E26819-1589-7849-8732-9EB655EC797E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471" y="1147304"/>
            <a:ext cx="1491380" cy="210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34;p32">
            <a:extLst>
              <a:ext uri="{FF2B5EF4-FFF2-40B4-BE49-F238E27FC236}">
                <a16:creationId xmlns:a16="http://schemas.microsoft.com/office/drawing/2014/main" id="{61BAD7DC-5B41-A140-89C4-714830317461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645" y="1147304"/>
            <a:ext cx="3358289" cy="214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0;p32">
            <a:extLst>
              <a:ext uri="{FF2B5EF4-FFF2-40B4-BE49-F238E27FC236}">
                <a16:creationId xmlns:a16="http://schemas.microsoft.com/office/drawing/2014/main" id="{ACE4CA53-3445-0F49-BFD8-F2DF8472C3B3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95"/>
          <a:stretch/>
        </p:blipFill>
        <p:spPr>
          <a:xfrm>
            <a:off x="-4442507" y="601674"/>
            <a:ext cx="2905759" cy="183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44;p32">
            <a:extLst>
              <a:ext uri="{FF2B5EF4-FFF2-40B4-BE49-F238E27FC236}">
                <a16:creationId xmlns:a16="http://schemas.microsoft.com/office/drawing/2014/main" id="{8BD5CF93-5EF4-0548-9952-04505FE37394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40" y="3490863"/>
            <a:ext cx="3489302" cy="206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45;p32">
            <a:extLst>
              <a:ext uri="{FF2B5EF4-FFF2-40B4-BE49-F238E27FC236}">
                <a16:creationId xmlns:a16="http://schemas.microsoft.com/office/drawing/2014/main" id="{1D8F51D2-11FD-8945-911D-008ABCE24D89}"/>
              </a:ext>
            </a:extLst>
          </p:cNvPr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5" y="1119000"/>
            <a:ext cx="3362024" cy="216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439;p32">
            <a:extLst>
              <a:ext uri="{FF2B5EF4-FFF2-40B4-BE49-F238E27FC236}">
                <a16:creationId xmlns:a16="http://schemas.microsoft.com/office/drawing/2014/main" id="{3CB4A8EC-7817-E249-98A1-B7B34700C10A}"/>
              </a:ext>
            </a:extLst>
          </p:cNvPr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685"/>
          <a:stretch/>
        </p:blipFill>
        <p:spPr>
          <a:xfrm>
            <a:off x="170880" y="3051313"/>
            <a:ext cx="3525822" cy="25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35;p32">
            <a:extLst>
              <a:ext uri="{FF2B5EF4-FFF2-40B4-BE49-F238E27FC236}">
                <a16:creationId xmlns:a16="http://schemas.microsoft.com/office/drawing/2014/main" id="{7FA8CA3B-5516-5449-ABCD-61159D0E58BC}"/>
              </a:ext>
            </a:extLst>
          </p:cNvPr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19" y="3442986"/>
            <a:ext cx="3541092" cy="222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3" y="1012026"/>
            <a:ext cx="3504264" cy="23361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185" y="3536828"/>
            <a:ext cx="2635155" cy="30983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9025" y="1306122"/>
            <a:ext cx="2579648" cy="171976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82748" y="1137524"/>
            <a:ext cx="2844596" cy="18156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00788" y="1309455"/>
            <a:ext cx="2583819" cy="1722546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4165871" y="4407255"/>
            <a:ext cx="1804239" cy="610280"/>
            <a:chOff x="-3729572" y="5972042"/>
            <a:chExt cx="1804239" cy="610280"/>
          </a:xfrm>
        </p:grpSpPr>
        <p:sp>
          <p:nvSpPr>
            <p:cNvPr id="21" name="CuadroTexto 20"/>
            <p:cNvSpPr txBox="1"/>
            <p:nvPr/>
          </p:nvSpPr>
          <p:spPr>
            <a:xfrm>
              <a:off x="-3081419" y="5972042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2">
                      <a:lumMod val="25000"/>
                    </a:schemeClr>
                  </a:solidFill>
                </a:rPr>
                <a:t>SEVILLE</a:t>
              </a:r>
              <a:endParaRPr lang="es-ES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 flipH="1">
              <a:off x="-3729572" y="6244431"/>
              <a:ext cx="679367" cy="337891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oogle Shape;443;p32">
            <a:extLst>
              <a:ext uri="{FF2B5EF4-FFF2-40B4-BE49-F238E27FC236}">
                <a16:creationId xmlns:a16="http://schemas.microsoft.com/office/drawing/2014/main" id="{3A0B8AF2-C45E-5043-A93A-80894201528B}"/>
              </a:ext>
            </a:extLst>
          </p:cNvPr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719" y="3646375"/>
            <a:ext cx="3364820" cy="141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25;p32">
            <a:extLst>
              <a:ext uri="{FF2B5EF4-FFF2-40B4-BE49-F238E27FC236}">
                <a16:creationId xmlns:a16="http://schemas.microsoft.com/office/drawing/2014/main" id="{B828BA88-4123-CC48-B951-043F369D6825}"/>
              </a:ext>
            </a:extLst>
          </p:cNvPr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804" y="3613155"/>
            <a:ext cx="3364819" cy="2242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Them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 smtClean="0">
            <a:solidFill>
              <a:schemeClr val="bg2">
                <a:lumMod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35605</TotalTime>
  <Words>637</Words>
  <Application>Microsoft Office PowerPoint</Application>
  <PresentationFormat>A4 (210 x 297 mm)</PresentationFormat>
  <Paragraphs>180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Lato Light</vt:lpstr>
      <vt:lpstr>Lato Regular</vt:lpstr>
      <vt:lpstr>Open Sans Light</vt:lpstr>
      <vt:lpstr>Wingdings</vt:lpstr>
      <vt:lpstr>Default Theme</vt:lpstr>
      <vt:lpstr>Tema de Office</vt:lpstr>
      <vt:lpstr>1_Default Theme</vt:lpstr>
      <vt:lpstr>2_Default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jwanmej</cp:lastModifiedBy>
  <cp:revision>2814</cp:revision>
  <dcterms:created xsi:type="dcterms:W3CDTF">2014-11-12T21:47:38Z</dcterms:created>
  <dcterms:modified xsi:type="dcterms:W3CDTF">2021-10-22T11:13:49Z</dcterms:modified>
</cp:coreProperties>
</file>