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7" r:id="rId2"/>
  </p:sldMasterIdLst>
  <p:notesMasterIdLst>
    <p:notesMasterId r:id="rId11"/>
  </p:notesMasterIdLst>
  <p:sldIdLst>
    <p:sldId id="258" r:id="rId3"/>
    <p:sldId id="256" r:id="rId4"/>
    <p:sldId id="1115" r:id="rId5"/>
    <p:sldId id="1119" r:id="rId6"/>
    <p:sldId id="1120" r:id="rId7"/>
    <p:sldId id="1118" r:id="rId8"/>
    <p:sldId id="1121" r:id="rId9"/>
    <p:sldId id="1122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4E87"/>
    <a:srgbClr val="4E67C8"/>
    <a:srgbClr val="DF397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3" autoAdjust="0"/>
    <p:restoredTop sz="95226" autoAdjust="0"/>
  </p:normalViewPr>
  <p:slideViewPr>
    <p:cSldViewPr snapToGrid="0">
      <p:cViewPr varScale="1">
        <p:scale>
          <a:sx n="85" d="100"/>
          <a:sy n="85" d="100"/>
        </p:scale>
        <p:origin x="136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0D3EF-83E0-4A8E-A5E0-46FE573F3122}" type="datetimeFigureOut">
              <a:rPr lang="en-GB" smtClean="0"/>
              <a:t>22/10/2021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21BBFF-5DAA-4AD6-866E-9BB427B89EAF}" type="slidenum">
              <a:rPr lang="en-GB" smtClean="0"/>
              <a:t>‹Nº›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8473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EDUC 350E will be in English and there is interest from Spanish</a:t>
            </a:r>
            <a:r>
              <a:rPr lang="en-GB" baseline="0" dirty="0"/>
              <a:t> students so we might have an international group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1BBFF-5DAA-4AD6-866E-9BB427B89EA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204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these courses are in English except for the Spanish literature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1BBFF-5DAA-4AD6-866E-9BB427B89EA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5892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these courses are in English except for the Spanish literature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1BBFF-5DAA-4AD6-866E-9BB427B89EA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712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these courses are in English except for the Spanish literature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1BBFF-5DAA-4AD6-866E-9BB427B89EA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13551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 these courses are in English except for the Spanish literature course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21BBFF-5DAA-4AD6-866E-9BB427B89EA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9263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FB6178-78A6-BA41-8F60-24817E3B3D67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 marL="0" marR="0" lvl="0" indent="0" algn="l" defTabSz="80451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 pitchFamily="34" charset="0"/>
                <a:ea typeface="+mn-ea"/>
                <a:cs typeface="+mn-cs"/>
              </a:rPr>
              <a:t>jjjjj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 Light" panose="020F030202020403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4407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30120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2170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818127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262146"/>
            <a:ext cx="3043753" cy="214175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87504" y="2262146"/>
            <a:ext cx="3044450" cy="2141752"/>
          </a:xfrm>
        </p:spPr>
      </p:sp>
    </p:spTree>
    <p:extLst>
      <p:ext uri="{BB962C8B-B14F-4D97-AF65-F5344CB8AC3E}">
        <p14:creationId xmlns:p14="http://schemas.microsoft.com/office/powerpoint/2010/main" val="10265250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ission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2"/>
          </p:nvPr>
        </p:nvSpPr>
        <p:spPr>
          <a:xfrm>
            <a:off x="0" y="2262146"/>
            <a:ext cx="3043753" cy="2141752"/>
          </a:xfrm>
        </p:spPr>
      </p:sp>
      <p:sp>
        <p:nvSpPr>
          <p:cNvPr id="4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087504" y="2262146"/>
            <a:ext cx="3044450" cy="2141752"/>
          </a:xfrm>
        </p:spPr>
      </p:sp>
    </p:spTree>
    <p:extLst>
      <p:ext uri="{BB962C8B-B14F-4D97-AF65-F5344CB8AC3E}">
        <p14:creationId xmlns:p14="http://schemas.microsoft.com/office/powerpoint/2010/main" val="35412846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028951" y="6356353"/>
            <a:ext cx="30861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jjjjj</a:t>
            </a:r>
            <a:endParaRPr lang="en-U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0371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am-Supp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/>
          <p:cNvSpPr>
            <a:spLocks noGrp="1" noChangeAspect="1"/>
          </p:cNvSpPr>
          <p:nvPr>
            <p:ph type="pic" sz="quarter" idx="10" hasCustomPrompt="1"/>
          </p:nvPr>
        </p:nvSpPr>
        <p:spPr>
          <a:xfrm>
            <a:off x="1026124" y="1603016"/>
            <a:ext cx="944957" cy="1258811"/>
          </a:xfrm>
          <a:prstGeom prst="ellipse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30000"/>
              </a:lnSpc>
              <a:buNone/>
              <a:defRPr sz="900" baseline="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5" name="Picture Placeholder 13"/>
          <p:cNvSpPr>
            <a:spLocks noGrp="1" noChangeAspect="1"/>
          </p:cNvSpPr>
          <p:nvPr>
            <p:ph type="pic" sz="quarter" idx="11" hasCustomPrompt="1"/>
          </p:nvPr>
        </p:nvSpPr>
        <p:spPr>
          <a:xfrm>
            <a:off x="3100898" y="1592555"/>
            <a:ext cx="944957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>
              <a:lnSpc>
                <a:spcPct val="130000"/>
              </a:lnSpc>
              <a:buNone/>
              <a:defRPr sz="9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6" name="Picture Placeholder 13"/>
          <p:cNvSpPr>
            <a:spLocks noGrp="1" noChangeAspect="1"/>
          </p:cNvSpPr>
          <p:nvPr>
            <p:ph type="pic" sz="quarter" idx="12" hasCustomPrompt="1"/>
          </p:nvPr>
        </p:nvSpPr>
        <p:spPr>
          <a:xfrm>
            <a:off x="5129990" y="1609008"/>
            <a:ext cx="944957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933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7" name="Picture Placeholder 13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7173245" y="1609008"/>
            <a:ext cx="944957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933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78" name="Picture Placeholder 1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6160694" y="4054259"/>
            <a:ext cx="944957" cy="1258811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lnSpc>
                <a:spcPct val="130000"/>
              </a:lnSpc>
              <a:defRPr sz="900"/>
            </a:lvl1pPr>
          </a:lstStyle>
          <a:p>
            <a:r>
              <a:rPr lang="en-US" dirty="0"/>
              <a:t>Drag  Your Picture Here</a:t>
            </a:r>
          </a:p>
        </p:txBody>
      </p:sp>
      <p:sp>
        <p:nvSpPr>
          <p:cNvPr id="79" name="Picture Placeholder 13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4124651" y="4054259"/>
            <a:ext cx="944957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933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  <p:sp>
        <p:nvSpPr>
          <p:cNvPr id="80" name="Picture Placeholder 13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067054" y="4040048"/>
            <a:ext cx="944957" cy="1258811"/>
          </a:xfrm>
          <a:prstGeom prst="ellipse">
            <a:avLst/>
          </a:prstGeom>
        </p:spPr>
        <p:txBody>
          <a:bodyPr>
            <a:normAutofit/>
          </a:bodyPr>
          <a:lstStyle>
            <a:lvl1pPr marL="0" marR="0" indent="0" algn="l" defTabSz="685933" rtl="0" eaLnBrk="1" fontAlgn="auto" latinLnBrk="0" hangingPunct="1">
              <a:lnSpc>
                <a:spcPct val="13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/>
            </a:lvl1pPr>
          </a:lstStyle>
          <a:p>
            <a:r>
              <a:rPr lang="en-US" dirty="0"/>
              <a:t>Drag  Your Picture 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7861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919384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2221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3209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028708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4928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19702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3733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1387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8451-9ABD-4808-92C3-1980D6390757}" type="datetimeFigureOut">
              <a:rPr lang="es-ES" smtClean="0"/>
              <a:t>22/10/2021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F2A05F-97EC-4E88-8E0B-29144A180F1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0154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1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Oval 6"/>
          <p:cNvSpPr/>
          <p:nvPr userDrawn="1"/>
        </p:nvSpPr>
        <p:spPr>
          <a:xfrm>
            <a:off x="8634660" y="236686"/>
            <a:ext cx="359722" cy="393192"/>
          </a:xfrm>
          <a:prstGeom prst="ellipse">
            <a:avLst/>
          </a:prstGeom>
          <a:solidFill>
            <a:srgbClr val="0070C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34292" tIns="17146" rIns="34292" bIns="17146" rtlCol="0" anchor="ctr"/>
          <a:lstStyle/>
          <a:p>
            <a:pPr algn="ctr"/>
            <a:endParaRPr lang="en-US" sz="594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8630495" y="303535"/>
            <a:ext cx="378933" cy="230824"/>
          </a:xfrm>
          <a:prstGeom prst="rect">
            <a:avLst/>
          </a:prstGeom>
          <a:noFill/>
        </p:spPr>
        <p:txBody>
          <a:bodyPr wrap="none" lIns="68571" tIns="34286" rIns="68571" bIns="34286" rtlCol="0">
            <a:spAutoFit/>
          </a:bodyPr>
          <a:lstStyle/>
          <a:p>
            <a:pPr algn="ctr"/>
            <a:fld id="{260E2A6B-A809-4840-BF14-8648BC0BDF87}" type="slidenum">
              <a:rPr lang="id-ID" sz="1050" b="1" smtClean="0">
                <a:solidFill>
                  <a:schemeClr val="bg1"/>
                </a:solidFill>
                <a:latin typeface="+mn-lt"/>
                <a:cs typeface="Lato Regular"/>
              </a:rPr>
              <a:pPr algn="ctr"/>
              <a:t>‹Nº›</a:t>
            </a:fld>
            <a:endParaRPr lang="id-ID" sz="1050" dirty="0">
              <a:solidFill>
                <a:schemeClr val="bg1"/>
              </a:solidFill>
              <a:latin typeface="+mn-lt"/>
              <a:cs typeface="Lato Regular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22560" y="6512022"/>
            <a:ext cx="3303678" cy="231208"/>
          </a:xfrm>
          <a:prstGeom prst="rect">
            <a:avLst/>
          </a:prstGeom>
        </p:spPr>
        <p:txBody>
          <a:bodyPr wrap="square" lIns="68571" tIns="34286" rIns="68571" bIns="34286">
            <a:spAutoFit/>
          </a:bodyPr>
          <a:lstStyle/>
          <a:p>
            <a:pPr algn="ctr"/>
            <a:r>
              <a:rPr lang="es-ES" sz="1015" b="1" dirty="0">
                <a:solidFill>
                  <a:schemeClr val="accent1">
                    <a:lumMod val="50000"/>
                  </a:schemeClr>
                </a:solidFill>
                <a:latin typeface="+mj-lt"/>
                <a:cs typeface="Lato Light"/>
              </a:rPr>
              <a:t>www.upo.es</a:t>
            </a:r>
            <a:endParaRPr lang="id-ID" sz="1015" b="1" dirty="0">
              <a:solidFill>
                <a:schemeClr val="accent1">
                  <a:lumMod val="50000"/>
                </a:schemeClr>
              </a:solidFill>
              <a:latin typeface="+mj-lt"/>
              <a:cs typeface="Lato Light"/>
            </a:endParaRPr>
          </a:p>
        </p:txBody>
      </p:sp>
    </p:spTree>
    <p:extLst>
      <p:ext uri="{BB962C8B-B14F-4D97-AF65-F5344CB8AC3E}">
        <p14:creationId xmlns:p14="http://schemas.microsoft.com/office/powerpoint/2010/main" val="3102543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</p:sldLayoutIdLst>
  <p:hf sldNum="0" hdr="0" dt="0"/>
  <p:txStyles>
    <p:titleStyle>
      <a:lvl1pPr algn="l" defTabSz="844083" rtl="0" eaLnBrk="1" latinLnBrk="0" hangingPunct="1">
        <a:lnSpc>
          <a:spcPct val="90000"/>
        </a:lnSpc>
        <a:spcBef>
          <a:spcPct val="0"/>
        </a:spcBef>
        <a:buNone/>
        <a:defRPr sz="406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1021" indent="-211021" algn="l" defTabSz="844083" rtl="0" eaLnBrk="1" latinLnBrk="0" hangingPunct="1">
        <a:lnSpc>
          <a:spcPct val="90000"/>
        </a:lnSpc>
        <a:spcBef>
          <a:spcPts val="923"/>
        </a:spcBef>
        <a:buFont typeface="Arial" panose="020B0604020202020204" pitchFamily="34" charset="0"/>
        <a:buChar char="•"/>
        <a:defRPr sz="2585" kern="1200">
          <a:solidFill>
            <a:schemeClr val="tx1"/>
          </a:solidFill>
          <a:latin typeface="+mn-lt"/>
          <a:ea typeface="+mn-ea"/>
          <a:cs typeface="+mn-cs"/>
        </a:defRPr>
      </a:lvl1pPr>
      <a:lvl2pPr marL="633062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2215" kern="1200">
          <a:solidFill>
            <a:schemeClr val="tx1"/>
          </a:solidFill>
          <a:latin typeface="+mn-lt"/>
          <a:ea typeface="+mn-ea"/>
          <a:cs typeface="+mn-cs"/>
        </a:defRPr>
      </a:lvl2pPr>
      <a:lvl3pPr marL="1055103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846" kern="1200">
          <a:solidFill>
            <a:schemeClr val="tx1"/>
          </a:solidFill>
          <a:latin typeface="+mn-lt"/>
          <a:ea typeface="+mn-ea"/>
          <a:cs typeface="+mn-cs"/>
        </a:defRPr>
      </a:lvl3pPr>
      <a:lvl4pPr marL="1477145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899186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hyperlink" Target="https://www.upo.es/intl/january-intensive-program/?lang=en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hyperlink" Target="https://www.upo.es/intl/summer-program/?lang=en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3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2.png"/><Relationship Id="rId5" Type="http://schemas.openxmlformats.org/officeDocument/2006/relationships/image" Target="../media/image5.png"/><Relationship Id="rId10" Type="http://schemas.openxmlformats.org/officeDocument/2006/relationships/hyperlink" Target="https://www.upo.es/intl/summer-program/?lang=en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2.png"/><Relationship Id="rId5" Type="http://schemas.openxmlformats.org/officeDocument/2006/relationships/image" Target="../media/image4.png"/><Relationship Id="rId10" Type="http://schemas.openxmlformats.org/officeDocument/2006/relationships/hyperlink" Target="https://www.upo.es/intl/september-intensive-program/?lang=en" TargetMode="External"/><Relationship Id="rId4" Type="http://schemas.openxmlformats.org/officeDocument/2006/relationships/image" Target="../media/image1.png"/><Relationship Id="rId9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6.png"/><Relationship Id="rId7" Type="http://schemas.openxmlformats.org/officeDocument/2006/relationships/image" Target="../media/image18.jpe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../clipboard/media/image4.svg"/><Relationship Id="rId11" Type="http://schemas.openxmlformats.org/officeDocument/2006/relationships/image" Target="../media/image22.jpg"/><Relationship Id="rId5" Type="http://schemas.openxmlformats.org/officeDocument/2006/relationships/image" Target="../media/image17.png"/><Relationship Id="rId10" Type="http://schemas.openxmlformats.org/officeDocument/2006/relationships/image" Target="../media/image21.jpg"/><Relationship Id="rId4" Type="http://schemas.openxmlformats.org/officeDocument/2006/relationships/image" Target="../../clipboard/media/image2.sv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89;p22">
            <a:extLst>
              <a:ext uri="{FF2B5EF4-FFF2-40B4-BE49-F238E27FC236}">
                <a16:creationId xmlns:a16="http://schemas.microsoft.com/office/drawing/2014/main" id="{26759711-5923-674A-A0E2-176DA052ECB7}"/>
              </a:ext>
            </a:extLst>
          </p:cNvPr>
          <p:cNvSpPr/>
          <p:nvPr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rgbClr val="193A6B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rgbClr val="1C4587"/>
                </a:solidFill>
              </a:rPr>
              <a:t>	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rgbClr val="1C4587"/>
                </a:solidFill>
              </a:rPr>
              <a:t>   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 dirty="0">
                <a:solidFill>
                  <a:srgbClr val="1C4587"/>
                </a:solidFill>
              </a:rPr>
              <a:t>   </a:t>
            </a:r>
            <a:r>
              <a:rPr lang="en-GB" sz="6600" dirty="0" smtClean="0">
                <a:solidFill>
                  <a:srgbClr val="1C4587"/>
                </a:solidFill>
              </a:rPr>
              <a:t> </a:t>
            </a:r>
            <a:r>
              <a:rPr lang="en-GB" sz="6000" b="1" dirty="0" smtClean="0">
                <a:solidFill>
                  <a:schemeClr val="bg1"/>
                </a:solidFill>
              </a:rPr>
              <a:t>WELCOME</a:t>
            </a:r>
            <a:r>
              <a:rPr lang="en-GB" sz="6000" b="1" dirty="0">
                <a:solidFill>
                  <a:schemeClr val="bg1"/>
                </a:solidFill>
              </a:rPr>
              <a:t>!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000" b="1" dirty="0" smtClean="0">
                <a:solidFill>
                  <a:schemeClr val="bg1"/>
                </a:solidFill>
              </a:rPr>
              <a:t> ¡</a:t>
            </a:r>
            <a:r>
              <a:rPr lang="en-GB" sz="6000" b="1" dirty="0">
                <a:solidFill>
                  <a:schemeClr val="bg1"/>
                </a:solidFill>
              </a:rPr>
              <a:t>BIENVENIDOS!</a:t>
            </a:r>
            <a:endParaRPr sz="6000" b="1" dirty="0">
              <a:solidFill>
                <a:schemeClr val="bg1"/>
              </a:solidFill>
            </a:endParaRPr>
          </a:p>
        </p:txBody>
      </p:sp>
      <p:pic>
        <p:nvPicPr>
          <p:cNvPr id="11" name="Google Shape;92;p22">
            <a:extLst>
              <a:ext uri="{FF2B5EF4-FFF2-40B4-BE49-F238E27FC236}">
                <a16:creationId xmlns:a16="http://schemas.microsoft.com/office/drawing/2014/main" id="{E81573CD-71D9-C742-8B9C-A35FC6513471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24303" y="21460"/>
            <a:ext cx="4054277" cy="2864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12 CuadroTexto"/>
          <p:cNvSpPr txBox="1"/>
          <p:nvPr/>
        </p:nvSpPr>
        <p:spPr>
          <a:xfrm>
            <a:off x="2758830" y="6307016"/>
            <a:ext cx="2251578" cy="3361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 err="1" smtClean="0">
                <a:solidFill>
                  <a:schemeClr val="bg1"/>
                </a:solidFill>
              </a:rPr>
              <a:t>The</a:t>
            </a:r>
            <a:r>
              <a:rPr lang="es-ES" b="1" dirty="0" smtClean="0">
                <a:solidFill>
                  <a:schemeClr val="bg1"/>
                </a:solidFill>
              </a:rPr>
              <a:t> International Center</a:t>
            </a:r>
            <a:endParaRPr lang="es-ES" b="1" dirty="0">
              <a:solidFill>
                <a:schemeClr val="bg1"/>
              </a:solidFill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2909" y="14636"/>
            <a:ext cx="463330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698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342;p29">
            <a:extLst>
              <a:ext uri="{FF2B5EF4-FFF2-40B4-BE49-F238E27FC236}">
                <a16:creationId xmlns:a16="http://schemas.microsoft.com/office/drawing/2014/main" id="{0DE05FD3-FBFC-5B48-958A-1599451D131F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-383" r="301" b="33825"/>
          <a:stretch/>
        </p:blipFill>
        <p:spPr>
          <a:xfrm>
            <a:off x="0" y="1"/>
            <a:ext cx="9144000" cy="12068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43;p29">
            <a:extLst>
              <a:ext uri="{FF2B5EF4-FFF2-40B4-BE49-F238E27FC236}">
                <a16:creationId xmlns:a16="http://schemas.microsoft.com/office/drawing/2014/main" id="{B91EF43B-9D07-A648-A6C4-BE97DC1057A7}"/>
              </a:ext>
            </a:extLst>
          </p:cNvPr>
          <p:cNvSpPr/>
          <p:nvPr/>
        </p:nvSpPr>
        <p:spPr>
          <a:xfrm>
            <a:off x="-228600" y="1"/>
            <a:ext cx="9563100" cy="1206822"/>
          </a:xfrm>
          <a:prstGeom prst="rect">
            <a:avLst/>
          </a:prstGeom>
          <a:solidFill>
            <a:srgbClr val="202F6A">
              <a:alpha val="84705"/>
            </a:srgbClr>
          </a:solidFill>
          <a:ln>
            <a:noFill/>
          </a:ln>
        </p:spPr>
        <p:txBody>
          <a:bodyPr spcFirstLastPara="1" wrap="square" lIns="85725" tIns="42851" rIns="85725" bIns="42851" anchor="ctr" anchorCtr="0">
            <a:noAutofit/>
          </a:bodyPr>
          <a:lstStyle/>
          <a:p>
            <a:pPr algn="ctr"/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Google Shape;92;p22">
            <a:extLst>
              <a:ext uri="{FF2B5EF4-FFF2-40B4-BE49-F238E27FC236}">
                <a16:creationId xmlns:a16="http://schemas.microsoft.com/office/drawing/2014/main" id="{A9816058-E6B5-B24E-A779-00A60E0E71D0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997" y="211115"/>
            <a:ext cx="1409067" cy="9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5;p29">
            <a:extLst>
              <a:ext uri="{FF2B5EF4-FFF2-40B4-BE49-F238E27FC236}">
                <a16:creationId xmlns:a16="http://schemas.microsoft.com/office/drawing/2014/main" id="{CDD4F375-AE28-2740-8689-EC775E390E1D}"/>
              </a:ext>
            </a:extLst>
          </p:cNvPr>
          <p:cNvSpPr txBox="1"/>
          <p:nvPr/>
        </p:nvSpPr>
        <p:spPr>
          <a:xfrm>
            <a:off x="2125980" y="371972"/>
            <a:ext cx="5138680" cy="63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50" tIns="16075" rIns="32150" bIns="160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300" b="1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SHORT-TERM PROGRAMS</a:t>
            </a:r>
            <a:endParaRPr sz="33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796032" y="4029005"/>
            <a:ext cx="7611368" cy="706804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96032" y="1514719"/>
            <a:ext cx="7611368" cy="7068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CuadroTexto"/>
          <p:cNvSpPr txBox="1"/>
          <p:nvPr/>
        </p:nvSpPr>
        <p:spPr>
          <a:xfrm>
            <a:off x="1653772" y="1605022"/>
            <a:ext cx="681516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8"/>
            <a:r>
              <a:rPr lang="en" sz="3000" b="1" dirty="0" smtClean="0">
                <a:solidFill>
                  <a:schemeClr val="bg1"/>
                </a:solidFill>
                <a:sym typeface="Calibri"/>
              </a:rPr>
              <a:t>JANUARY SPANISH INTENSIVE PROGRAM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1653773" y="4123818"/>
            <a:ext cx="702996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lvl="8"/>
            <a:r>
              <a:rPr lang="en" sz="2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SEPTEMBER SPANISH </a:t>
            </a:r>
            <a:r>
              <a:rPr lang="en" sz="2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INTENSIVE </a:t>
            </a:r>
            <a:r>
              <a:rPr lang="en" sz="28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PROGRAM</a:t>
            </a:r>
            <a:endParaRPr lang="es-ES" sz="2800" dirty="0"/>
          </a:p>
        </p:txBody>
      </p:sp>
      <p:sp>
        <p:nvSpPr>
          <p:cNvPr id="15" name="14 Rectángulo"/>
          <p:cNvSpPr/>
          <p:nvPr/>
        </p:nvSpPr>
        <p:spPr>
          <a:xfrm>
            <a:off x="796032" y="2367468"/>
            <a:ext cx="7611368" cy="706804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1657551" y="2418471"/>
            <a:ext cx="5265031" cy="55399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8"/>
            <a:r>
              <a:rPr lang="es-ES" sz="3000" b="1" dirty="0">
                <a:solidFill>
                  <a:schemeClr val="bg1"/>
                </a:solidFill>
                <a:sym typeface="Calibri"/>
              </a:rPr>
              <a:t>IN-PERSON SUMMER SESSION 1</a:t>
            </a:r>
          </a:p>
        </p:txBody>
      </p:sp>
      <p:sp>
        <p:nvSpPr>
          <p:cNvPr id="18" name="17 Rectángulo"/>
          <p:cNvSpPr/>
          <p:nvPr/>
        </p:nvSpPr>
        <p:spPr>
          <a:xfrm>
            <a:off x="796032" y="3202124"/>
            <a:ext cx="7611368" cy="706804"/>
          </a:xfrm>
          <a:prstGeom prst="rect">
            <a:avLst/>
          </a:prstGeom>
          <a:solidFill>
            <a:srgbClr val="5C04D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9" name="18 Rectángulo"/>
          <p:cNvSpPr/>
          <p:nvPr/>
        </p:nvSpPr>
        <p:spPr>
          <a:xfrm>
            <a:off x="796032" y="4852989"/>
            <a:ext cx="7611368" cy="706804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CuadroTexto"/>
          <p:cNvSpPr txBox="1"/>
          <p:nvPr/>
        </p:nvSpPr>
        <p:spPr>
          <a:xfrm>
            <a:off x="1699686" y="3291227"/>
            <a:ext cx="5017079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8"/>
            <a:r>
              <a:rPr lang="en-US" sz="2800" b="1" dirty="0">
                <a:solidFill>
                  <a:schemeClr val="bg1"/>
                </a:solidFill>
                <a:sym typeface="Calibri"/>
              </a:rPr>
              <a:t>IN-PERSON SUMMER SESSION 2 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1674331" y="4941889"/>
            <a:ext cx="6624827" cy="523220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lvl="8"/>
            <a:r>
              <a:rPr lang="en-US" sz="2800" b="1" dirty="0">
                <a:solidFill>
                  <a:schemeClr val="bg1"/>
                </a:solidFill>
                <a:sym typeface="Calibri"/>
              </a:rPr>
              <a:t>COVID MEASURES FOR IN-PERSON CLASSES</a:t>
            </a:r>
          </a:p>
        </p:txBody>
      </p:sp>
      <p:sp>
        <p:nvSpPr>
          <p:cNvPr id="24" name="23 Rectángulo"/>
          <p:cNvSpPr/>
          <p:nvPr/>
        </p:nvSpPr>
        <p:spPr>
          <a:xfrm>
            <a:off x="808732" y="5716589"/>
            <a:ext cx="7611368" cy="706804"/>
          </a:xfrm>
          <a:prstGeom prst="rect">
            <a:avLst/>
          </a:prstGeom>
          <a:solidFill>
            <a:srgbClr val="DF39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" name="25 CuadroTexto"/>
          <p:cNvSpPr txBox="1"/>
          <p:nvPr/>
        </p:nvSpPr>
        <p:spPr>
          <a:xfrm>
            <a:off x="1674331" y="5653089"/>
            <a:ext cx="1233030" cy="63042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defTabSz="457200">
              <a:lnSpc>
                <a:spcPct val="150000"/>
              </a:lnSpc>
            </a:pPr>
            <a:r>
              <a:rPr lang="en" sz="2600" b="1" dirty="0" smtClean="0">
                <a:solidFill>
                  <a:schemeClr val="bg1"/>
                </a:solidFill>
                <a:ea typeface="Calibri"/>
                <a:cs typeface="Calibri"/>
                <a:sym typeface="Calibri"/>
              </a:rPr>
              <a:t>SEVILLE</a:t>
            </a:r>
            <a:endParaRPr lang="en" sz="2600" b="1" dirty="0">
              <a:solidFill>
                <a:schemeClr val="bg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79" y="1605022"/>
            <a:ext cx="518666" cy="518666"/>
          </a:xfrm>
          <a:prstGeom prst="rect">
            <a:avLst/>
          </a:prstGeom>
        </p:spPr>
      </p:pic>
      <p:pic>
        <p:nvPicPr>
          <p:cNvPr id="27" name="2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72" y="4112795"/>
            <a:ext cx="518667" cy="518667"/>
          </a:xfrm>
          <a:prstGeom prst="rect">
            <a:avLst/>
          </a:prstGeom>
        </p:spPr>
      </p:pic>
      <p:pic>
        <p:nvPicPr>
          <p:cNvPr id="28" name="27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588" y="2454170"/>
            <a:ext cx="476250" cy="476250"/>
          </a:xfrm>
          <a:prstGeom prst="rect">
            <a:avLst/>
          </a:prstGeom>
        </p:spPr>
      </p:pic>
      <p:pic>
        <p:nvPicPr>
          <p:cNvPr id="29" name="28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14" y="3291227"/>
            <a:ext cx="476250" cy="476250"/>
          </a:xfrm>
          <a:prstGeom prst="rect">
            <a:avLst/>
          </a:prstGeom>
        </p:spPr>
      </p:pic>
      <p:pic>
        <p:nvPicPr>
          <p:cNvPr id="30" name="29 Imagen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723" y="4965374"/>
            <a:ext cx="476250" cy="476250"/>
          </a:xfrm>
          <a:prstGeom prst="rect">
            <a:avLst/>
          </a:prstGeom>
        </p:spPr>
      </p:pic>
      <p:pic>
        <p:nvPicPr>
          <p:cNvPr id="31" name="30 Imagen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998" y="5777376"/>
            <a:ext cx="518841" cy="518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210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5" grpId="0" animBg="1"/>
      <p:bldP spid="18" grpId="0" animBg="1"/>
      <p:bldP spid="19" grpId="0" animBg="1"/>
      <p:bldP spid="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1;p23">
            <a:extLst>
              <a:ext uri="{FF2B5EF4-FFF2-40B4-BE49-F238E27FC236}">
                <a16:creationId xmlns:a16="http://schemas.microsoft.com/office/drawing/2014/main" id="{349649EE-0914-C24D-8199-FBB1EDA23053}"/>
              </a:ext>
            </a:extLst>
          </p:cNvPr>
          <p:cNvSpPr txBox="1"/>
          <p:nvPr/>
        </p:nvSpPr>
        <p:spPr>
          <a:xfrm>
            <a:off x="603779" y="1682911"/>
            <a:ext cx="8330363" cy="1853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defTabSz="804511">
              <a:buFont typeface="Arial" panose="020B0604020202020204" pitchFamily="34" charset="0"/>
              <a:buChar char="•"/>
              <a:defRPr/>
            </a:pPr>
            <a:r>
              <a:rPr lang="en" sz="2800" b="1" dirty="0" smtClean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Pre-elementary Spanish</a:t>
            </a:r>
          </a:p>
          <a:p>
            <a:pPr marL="342900" indent="-342900" defTabSz="804511">
              <a:buFont typeface="Arial" panose="020B0604020202020204" pitchFamily="34" charset="0"/>
              <a:buChar char="•"/>
              <a:defRPr/>
            </a:pPr>
            <a:r>
              <a:rPr lang="en" sz="2800" b="1" dirty="0" smtClean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Pre-intermediate Spanish I</a:t>
            </a:r>
          </a:p>
          <a:p>
            <a:pPr marL="342900" indent="-342900" defTabSz="804511">
              <a:buFont typeface="Arial" panose="020B0604020202020204" pitchFamily="34" charset="0"/>
              <a:buChar char="•"/>
              <a:defRPr/>
            </a:pPr>
            <a:r>
              <a:rPr lang="en" sz="2800" b="1" dirty="0" smtClean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Pre-intermediate Spanish II</a:t>
            </a:r>
          </a:p>
          <a:p>
            <a:pPr marL="342900" indent="-342900" defTabSz="804511">
              <a:buFont typeface="Arial" panose="020B0604020202020204" pitchFamily="34" charset="0"/>
              <a:buChar char="•"/>
              <a:defRPr/>
            </a:pPr>
            <a:r>
              <a:rPr lang="en" sz="2800" b="1" dirty="0" smtClean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Pre-advanced Spanish I</a:t>
            </a:r>
            <a:endParaRPr lang="en" sz="2800" dirty="0">
              <a:solidFill>
                <a:srgbClr val="B4DCFA">
                  <a:lumMod val="25000"/>
                </a:srgbClr>
              </a:solidFill>
              <a:ea typeface="Calibri"/>
              <a:cs typeface="Calibri"/>
              <a:sym typeface="Calibri"/>
            </a:endParaRPr>
          </a:p>
          <a:p>
            <a:pPr marL="342900" indent="-342900" defTabSz="804511">
              <a:buFont typeface="Arial" panose="020B0604020202020204" pitchFamily="34" charset="0"/>
              <a:buChar char="•"/>
              <a:defRPr/>
            </a:pPr>
            <a:endParaRPr lang="en" sz="2200" dirty="0">
              <a:solidFill>
                <a:srgbClr val="B4DCFA">
                  <a:lumMod val="25000"/>
                </a:srgbClr>
              </a:solidFill>
              <a:ea typeface="Calibri"/>
              <a:cs typeface="Calibri"/>
              <a:sym typeface="Calibri"/>
            </a:endParaRPr>
          </a:p>
          <a:p>
            <a:pPr marL="342900" indent="-342900" defTabSz="804511">
              <a:buFont typeface="Arial" panose="020B0604020202020204" pitchFamily="34" charset="0"/>
              <a:buChar char="•"/>
              <a:defRPr/>
            </a:pPr>
            <a:endParaRPr lang="en" sz="2200" dirty="0">
              <a:solidFill>
                <a:srgbClr val="B4DCFA">
                  <a:lumMod val="25000"/>
                </a:srgbClr>
              </a:solidFill>
              <a:ea typeface="Calibri"/>
              <a:cs typeface="Calibri"/>
              <a:sym typeface="Calibri"/>
            </a:endParaRPr>
          </a:p>
          <a:p>
            <a:pPr marL="342900" lvl="0" indent="-342900" defTabSz="804511">
              <a:buFont typeface="Arial" panose="020B0604020202020204" pitchFamily="34" charset="0"/>
              <a:buChar char="•"/>
              <a:defRPr/>
            </a:pPr>
            <a:endParaRPr lang="en" sz="2200" dirty="0">
              <a:solidFill>
                <a:srgbClr val="B4DCFA">
                  <a:lumMod val="25000"/>
                </a:srgbClr>
              </a:solidFill>
              <a:ea typeface="Calibri"/>
              <a:cs typeface="Calibri"/>
              <a:sym typeface="Calibri"/>
            </a:endParaRPr>
          </a:p>
          <a:p>
            <a:endParaRPr lang="en" sz="2400" b="1" dirty="0">
              <a:solidFill>
                <a:srgbClr val="B4DCFA">
                  <a:lumMod val="25000"/>
                </a:srgbClr>
              </a:solidFill>
              <a:ea typeface="Calibri"/>
              <a:cs typeface="Calibri"/>
              <a:sym typeface="Calibri"/>
            </a:endParaRPr>
          </a:p>
          <a:p>
            <a:r>
              <a:rPr lang="en-US" sz="2000" dirty="0">
                <a:solidFill>
                  <a:prstClr val="black"/>
                </a:solidFill>
              </a:rPr>
              <a:t>			</a:t>
            </a:r>
            <a:br>
              <a:rPr lang="en-US" sz="2000" dirty="0">
                <a:solidFill>
                  <a:prstClr val="black"/>
                </a:solidFill>
              </a:rPr>
            </a:br>
            <a:r>
              <a:rPr lang="en-US" sz="2000" dirty="0">
                <a:solidFill>
                  <a:prstClr val="black"/>
                </a:solidFill>
              </a:rPr>
              <a:t>		</a:t>
            </a:r>
          </a:p>
          <a:p>
            <a:r>
              <a:rPr lang="en-US" sz="2000" b="1" dirty="0">
                <a:solidFill>
                  <a:prstClr val="black"/>
                </a:solidFill>
                <a:ea typeface="Calibri"/>
                <a:cs typeface="Calibri"/>
                <a:sym typeface="Calibri"/>
              </a:rPr>
              <a:t>		</a:t>
            </a:r>
            <a:r>
              <a:rPr lang="en-US" sz="2000" dirty="0">
                <a:solidFill>
                  <a:prstClr val="black"/>
                </a:solidFill>
                <a:sym typeface="Calibri"/>
              </a:rPr>
              <a:t>			</a:t>
            </a:r>
            <a:r>
              <a:rPr lang="en" sz="2000" b="1" dirty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 </a:t>
            </a:r>
            <a:r>
              <a:rPr lang="en" sz="2000" b="1" dirty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rPr>
              <a:t>		</a:t>
            </a:r>
          </a:p>
        </p:txBody>
      </p:sp>
      <p:pic>
        <p:nvPicPr>
          <p:cNvPr id="12" name="Google Shape;342;p29">
            <a:extLst>
              <a:ext uri="{FF2B5EF4-FFF2-40B4-BE49-F238E27FC236}">
                <a16:creationId xmlns:a16="http://schemas.microsoft.com/office/drawing/2014/main" id="{0DE05FD3-FBFC-5B48-958A-1599451D13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383" r="301" b="33825"/>
          <a:stretch/>
        </p:blipFill>
        <p:spPr>
          <a:xfrm>
            <a:off x="0" y="1"/>
            <a:ext cx="9144000" cy="120682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43;p29">
            <a:extLst>
              <a:ext uri="{FF2B5EF4-FFF2-40B4-BE49-F238E27FC236}">
                <a16:creationId xmlns:a16="http://schemas.microsoft.com/office/drawing/2014/main" id="{B91EF43B-9D07-A648-A6C4-BE97DC1057A7}"/>
              </a:ext>
            </a:extLst>
          </p:cNvPr>
          <p:cNvSpPr/>
          <p:nvPr/>
        </p:nvSpPr>
        <p:spPr>
          <a:xfrm>
            <a:off x="-228600" y="1"/>
            <a:ext cx="9563100" cy="1206822"/>
          </a:xfrm>
          <a:prstGeom prst="rect">
            <a:avLst/>
          </a:prstGeom>
          <a:solidFill>
            <a:srgbClr val="202F6A">
              <a:alpha val="84705"/>
            </a:srgbClr>
          </a:solidFill>
          <a:ln>
            <a:noFill/>
          </a:ln>
        </p:spPr>
        <p:txBody>
          <a:bodyPr spcFirstLastPara="1" wrap="square" lIns="85725" tIns="42851" rIns="85725" bIns="42851" anchor="ctr" anchorCtr="0">
            <a:noAutofit/>
          </a:bodyPr>
          <a:lstStyle/>
          <a:p>
            <a:pPr algn="ctr"/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" name="Google Shape;92;p22">
            <a:extLst>
              <a:ext uri="{FF2B5EF4-FFF2-40B4-BE49-F238E27FC236}">
                <a16:creationId xmlns:a16="http://schemas.microsoft.com/office/drawing/2014/main" id="{A9816058-E6B5-B24E-A779-00A60E0E71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97" y="211115"/>
            <a:ext cx="1409067" cy="9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355;p29">
            <a:extLst>
              <a:ext uri="{FF2B5EF4-FFF2-40B4-BE49-F238E27FC236}">
                <a16:creationId xmlns:a16="http://schemas.microsoft.com/office/drawing/2014/main" id="{CDD4F375-AE28-2740-8689-EC775E390E1D}"/>
              </a:ext>
            </a:extLst>
          </p:cNvPr>
          <p:cNvSpPr txBox="1"/>
          <p:nvPr/>
        </p:nvSpPr>
        <p:spPr>
          <a:xfrm>
            <a:off x="1829645" y="421991"/>
            <a:ext cx="7733455" cy="63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50" tIns="16075" rIns="32150" bIns="160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JANUARY SPANISH INTENSIVE PROGRAM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456" y="449635"/>
            <a:ext cx="518666" cy="518666"/>
          </a:xfrm>
          <a:prstGeom prst="rect">
            <a:avLst/>
          </a:prstGeom>
        </p:spPr>
      </p:pic>
      <p:grpSp>
        <p:nvGrpSpPr>
          <p:cNvPr id="19" name="18 Grupo"/>
          <p:cNvGrpSpPr/>
          <p:nvPr/>
        </p:nvGrpSpPr>
        <p:grpSpPr>
          <a:xfrm>
            <a:off x="694434" y="4007160"/>
            <a:ext cx="5321716" cy="646331"/>
            <a:chOff x="694434" y="4370909"/>
            <a:chExt cx="5321716" cy="646331"/>
          </a:xfrm>
        </p:grpSpPr>
        <p:pic>
          <p:nvPicPr>
            <p:cNvPr id="9" name="2 Imagen">
              <a:extLst>
                <a:ext uri="{FF2B5EF4-FFF2-40B4-BE49-F238E27FC236}">
                  <a16:creationId xmlns:a16="http://schemas.microsoft.com/office/drawing/2014/main" id="{5EE3FFEB-3F00-4042-BBB4-6F03A0279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4434" y="4370909"/>
              <a:ext cx="563017" cy="563017"/>
            </a:xfrm>
            <a:prstGeom prst="rect">
              <a:avLst/>
            </a:prstGeom>
          </p:spPr>
        </p:pic>
        <p:sp>
          <p:nvSpPr>
            <p:cNvPr id="2" name="1 Rectángulo"/>
            <p:cNvSpPr/>
            <p:nvPr/>
          </p:nvSpPr>
          <p:spPr>
            <a:xfrm>
              <a:off x="1444150" y="4370909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" b="1" dirty="0" smtClean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Dates</a:t>
              </a:r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: </a:t>
              </a:r>
              <a:r>
                <a:rPr lang="es-ES" dirty="0" err="1"/>
                <a:t>January</a:t>
              </a:r>
              <a:r>
                <a:rPr lang="es-ES" dirty="0"/>
                <a:t> 10 – </a:t>
              </a:r>
              <a:r>
                <a:rPr lang="es-ES" dirty="0" err="1"/>
                <a:t>January</a:t>
              </a:r>
              <a:r>
                <a:rPr lang="es-ES" dirty="0"/>
                <a:t> </a:t>
              </a:r>
              <a:r>
                <a:rPr lang="es-ES" dirty="0" smtClean="0"/>
                <a:t>21, 2022</a:t>
              </a:r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		</a:t>
              </a:r>
              <a:b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</a:br>
              <a:r>
                <a:rPr lang="en" b="1" dirty="0" smtClean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Application </a:t>
              </a:r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deadline: </a:t>
              </a:r>
              <a:r>
                <a:rPr lang="en-US" dirty="0" smtClean="0">
                  <a:solidFill>
                    <a:prstClr val="black"/>
                  </a:solidFill>
                </a:rPr>
                <a:t>December 1, </a:t>
              </a:r>
              <a:r>
                <a:rPr lang="en-US" dirty="0">
                  <a:solidFill>
                    <a:prstClr val="black"/>
                  </a:solidFill>
                </a:rPr>
                <a:t>2021</a:t>
              </a:r>
              <a:endParaRPr lang="es-ES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707134" y="4774823"/>
            <a:ext cx="4658185" cy="753249"/>
            <a:chOff x="707134" y="5059549"/>
            <a:chExt cx="4658185" cy="753249"/>
          </a:xfrm>
        </p:grpSpPr>
        <p:pic>
          <p:nvPicPr>
            <p:cNvPr id="10" name="1 Imagen">
              <a:extLst>
                <a:ext uri="{FF2B5EF4-FFF2-40B4-BE49-F238E27FC236}">
                  <a16:creationId xmlns:a16="http://schemas.microsoft.com/office/drawing/2014/main" id="{93A62A7C-A6C6-4983-88A1-817A83CB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134" y="5059549"/>
              <a:ext cx="543547" cy="543547"/>
            </a:xfrm>
            <a:prstGeom prst="rect">
              <a:avLst/>
            </a:prstGeom>
          </p:spPr>
        </p:pic>
        <p:sp>
          <p:nvSpPr>
            <p:cNvPr id="3" name="2 Rectángulo"/>
            <p:cNvSpPr/>
            <p:nvPr/>
          </p:nvSpPr>
          <p:spPr>
            <a:xfrm>
              <a:off x="1465725" y="5166467"/>
              <a:ext cx="3899594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Academic credits: </a:t>
              </a:r>
              <a:r>
                <a:rPr lang="en-US" dirty="0" smtClean="0">
                  <a:solidFill>
                    <a:prstClr val="black"/>
                  </a:solidFill>
                  <a:sym typeface="Calibri"/>
                </a:rPr>
                <a:t>2 </a:t>
              </a:r>
              <a:r>
                <a:rPr lang="en-US" dirty="0">
                  <a:solidFill>
                    <a:prstClr val="black"/>
                  </a:solidFill>
                  <a:sym typeface="Calibri"/>
                </a:rPr>
                <a:t>U.S </a:t>
              </a:r>
              <a:r>
                <a:rPr lang="en-US" dirty="0" smtClean="0">
                  <a:solidFill>
                    <a:prstClr val="black"/>
                  </a:solidFill>
                  <a:sym typeface="Calibri"/>
                </a:rPr>
                <a:t>(4 </a:t>
              </a:r>
              <a:r>
                <a:rPr lang="en-US" dirty="0">
                  <a:solidFill>
                    <a:prstClr val="black"/>
                  </a:solidFill>
                  <a:sym typeface="Calibri"/>
                </a:rPr>
                <a:t>ECTS) </a:t>
              </a:r>
              <a:r>
                <a:rPr lang="en-US" dirty="0" smtClean="0">
                  <a:solidFill>
                    <a:prstClr val="black"/>
                  </a:solidFill>
                  <a:sym typeface="Calibri"/>
                </a:rPr>
                <a:t>credits</a:t>
              </a:r>
            </a:p>
            <a:p>
              <a:r>
                <a:rPr lang="en-US" dirty="0" smtClean="0">
                  <a:solidFill>
                    <a:prstClr val="black"/>
                  </a:solidFill>
                  <a:sym typeface="Calibri"/>
                </a:rPr>
                <a:t>30 contact hours</a:t>
              </a:r>
              <a:endParaRPr lang="es-ES" dirty="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697399" y="5583660"/>
            <a:ext cx="3280755" cy="687953"/>
            <a:chOff x="697399" y="5755496"/>
            <a:chExt cx="3280755" cy="687953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484D86F4-2941-46F4-A792-1CB4FF699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2" t="15509" r="18286" b="22258"/>
            <a:stretch/>
          </p:blipFill>
          <p:spPr>
            <a:xfrm>
              <a:off x="697399" y="5755496"/>
              <a:ext cx="563016" cy="579576"/>
            </a:xfrm>
            <a:prstGeom prst="rect">
              <a:avLst/>
            </a:prstGeom>
          </p:spPr>
        </p:pic>
        <p:sp>
          <p:nvSpPr>
            <p:cNvPr id="17" name="16 Rectángulo"/>
            <p:cNvSpPr/>
            <p:nvPr/>
          </p:nvSpPr>
          <p:spPr>
            <a:xfrm>
              <a:off x="1485164" y="5797118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Price</a:t>
              </a:r>
              <a:r>
                <a:rPr lang="en-US" dirty="0">
                  <a:solidFill>
                    <a:prstClr val="black"/>
                  </a:solidFill>
                </a:rPr>
                <a:t>: </a:t>
              </a:r>
              <a:r>
                <a:rPr lang="en-US" dirty="0" smtClean="0">
                  <a:solidFill>
                    <a:prstClr val="black"/>
                  </a:solidFill>
                </a:rPr>
                <a:t>370 </a:t>
              </a:r>
              <a:r>
                <a:rPr lang="en-US" dirty="0">
                  <a:solidFill>
                    <a:prstClr val="black"/>
                  </a:solidFill>
                </a:rPr>
                <a:t>euros </a:t>
              </a:r>
              <a:endParaRPr lang="en-US" dirty="0" smtClean="0">
                <a:solidFill>
                  <a:prstClr val="black"/>
                </a:solidFill>
              </a:endParaRPr>
            </a:p>
            <a:p>
              <a:r>
                <a:rPr lang="en-US" sz="1600" i="1" dirty="0" smtClean="0">
                  <a:solidFill>
                    <a:prstClr val="black"/>
                  </a:solidFill>
                  <a:sym typeface="Calibri"/>
                </a:rPr>
                <a:t>318€ partner price</a:t>
              </a:r>
              <a:r>
                <a:rPr lang="en-US" dirty="0">
                  <a:solidFill>
                    <a:prstClr val="black"/>
                  </a:solidFill>
                  <a:sym typeface="Calibri"/>
                </a:rPr>
                <a:t>		</a:t>
              </a:r>
              <a:endParaRPr lang="en" sz="2800" b="1" dirty="0">
                <a:solidFill>
                  <a:schemeClr val="accent5"/>
                </a:solidFill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8" name="17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11" y="3266355"/>
            <a:ext cx="3591645" cy="3591645"/>
          </a:xfrm>
          <a:prstGeom prst="rect">
            <a:avLst/>
          </a:prstGeom>
        </p:spPr>
      </p:pic>
      <p:pic>
        <p:nvPicPr>
          <p:cNvPr id="1026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61" y="5494760"/>
            <a:ext cx="2489200" cy="82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304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1;p23">
            <a:extLst>
              <a:ext uri="{FF2B5EF4-FFF2-40B4-BE49-F238E27FC236}">
                <a16:creationId xmlns:a16="http://schemas.microsoft.com/office/drawing/2014/main" id="{349649EE-0914-C24D-8199-FBB1EDA23053}"/>
              </a:ext>
            </a:extLst>
          </p:cNvPr>
          <p:cNvSpPr txBox="1"/>
          <p:nvPr/>
        </p:nvSpPr>
        <p:spPr>
          <a:xfrm>
            <a:off x="571918" y="1580899"/>
            <a:ext cx="8330363" cy="231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defTabSz="804511">
              <a:buFont typeface="Arial" panose="020B0604020202020204" pitchFamily="34" charset="0"/>
              <a:buChar char="•"/>
              <a:defRPr/>
            </a:pPr>
            <a:r>
              <a:rPr lang="en" sz="2400" b="1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SPAN </a:t>
            </a:r>
            <a:r>
              <a:rPr lang="en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102 </a:t>
            </a:r>
            <a:r>
              <a:rPr lang="en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Elementary Spanish</a:t>
            </a:r>
          </a:p>
          <a:p>
            <a:pPr marL="342900" lvl="0" indent="-342900" defTabSz="804511">
              <a:buFont typeface="Arial" panose="020B0604020202020204" pitchFamily="34" charset="0"/>
              <a:buChar char="•"/>
              <a:defRPr/>
            </a:pPr>
            <a:r>
              <a:rPr lang="en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SPAN 201 </a:t>
            </a:r>
            <a:r>
              <a:rPr lang="en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Intermediate I Spanish</a:t>
            </a:r>
          </a:p>
          <a:p>
            <a:pPr marL="342900" lvl="0" indent="-342900" defTabSz="804511">
              <a:buFont typeface="Arial" panose="020B0604020202020204" pitchFamily="34" charset="0"/>
              <a:buChar char="•"/>
              <a:defRPr/>
            </a:pPr>
            <a:r>
              <a:rPr lang="en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SPAN 241 </a:t>
            </a:r>
            <a:r>
              <a:rPr lang="en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Intermediate II Spanish</a:t>
            </a:r>
          </a:p>
          <a:p>
            <a:r>
              <a:rPr lang="en" sz="24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AND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SPAN 331E </a:t>
            </a:r>
            <a:r>
              <a:rPr lang="en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Contemporary Spanish Culture and Society 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400" b="1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SPAN 331 </a:t>
            </a:r>
            <a:r>
              <a:rPr lang="en" sz="24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Cultura y Sociedad Española Contemporánea </a:t>
            </a:r>
            <a:endParaRPr lang="en" sz="2000" b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1" name="Google Shape;342;p29">
            <a:extLst>
              <a:ext uri="{FF2B5EF4-FFF2-40B4-BE49-F238E27FC236}">
                <a16:creationId xmlns:a16="http://schemas.microsoft.com/office/drawing/2014/main" id="{0DE05FD3-FBFC-5B48-958A-1599451D13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383" r="301" b="33825"/>
          <a:stretch/>
        </p:blipFill>
        <p:spPr>
          <a:xfrm>
            <a:off x="0" y="1"/>
            <a:ext cx="9144000" cy="12068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43;p29">
            <a:extLst>
              <a:ext uri="{FF2B5EF4-FFF2-40B4-BE49-F238E27FC236}">
                <a16:creationId xmlns:a16="http://schemas.microsoft.com/office/drawing/2014/main" id="{B91EF43B-9D07-A648-A6C4-BE97DC1057A7}"/>
              </a:ext>
            </a:extLst>
          </p:cNvPr>
          <p:cNvSpPr/>
          <p:nvPr/>
        </p:nvSpPr>
        <p:spPr>
          <a:xfrm>
            <a:off x="-228600" y="1"/>
            <a:ext cx="9563100" cy="1206822"/>
          </a:xfrm>
          <a:prstGeom prst="rect">
            <a:avLst/>
          </a:prstGeom>
          <a:solidFill>
            <a:srgbClr val="202F6A">
              <a:alpha val="84705"/>
            </a:srgbClr>
          </a:solidFill>
          <a:ln>
            <a:noFill/>
          </a:ln>
        </p:spPr>
        <p:txBody>
          <a:bodyPr spcFirstLastPara="1" wrap="square" lIns="85725" tIns="42851" rIns="85725" bIns="42851" anchor="ctr" anchorCtr="0">
            <a:noAutofit/>
          </a:bodyPr>
          <a:lstStyle/>
          <a:p>
            <a:pPr algn="ctr"/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92;p22">
            <a:extLst>
              <a:ext uri="{FF2B5EF4-FFF2-40B4-BE49-F238E27FC236}">
                <a16:creationId xmlns:a16="http://schemas.microsoft.com/office/drawing/2014/main" id="{A9816058-E6B5-B24E-A779-00A60E0E71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97" y="211115"/>
            <a:ext cx="1409067" cy="9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55;p29">
            <a:extLst>
              <a:ext uri="{FF2B5EF4-FFF2-40B4-BE49-F238E27FC236}">
                <a16:creationId xmlns:a16="http://schemas.microsoft.com/office/drawing/2014/main" id="{CDD4F375-AE28-2740-8689-EC775E390E1D}"/>
              </a:ext>
            </a:extLst>
          </p:cNvPr>
          <p:cNvSpPr txBox="1"/>
          <p:nvPr/>
        </p:nvSpPr>
        <p:spPr>
          <a:xfrm>
            <a:off x="2443509" y="392034"/>
            <a:ext cx="6226491" cy="63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50" tIns="16075" rIns="32150" bIns="16075" anchor="t" anchorCtr="0">
            <a:noAutofit/>
          </a:bodyPr>
          <a:lstStyle/>
          <a:p>
            <a:pPr lvl="0" algn="ctr"/>
            <a:r>
              <a:rPr lang="es-ES" sz="3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IN-PERSON SUMMER SESSION 1</a:t>
            </a:r>
          </a:p>
        </p:txBody>
      </p:sp>
      <p:pic>
        <p:nvPicPr>
          <p:cNvPr id="17" name="16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59" y="435142"/>
            <a:ext cx="476250" cy="476250"/>
          </a:xfrm>
          <a:prstGeom prst="rect">
            <a:avLst/>
          </a:prstGeom>
        </p:spPr>
      </p:pic>
      <p:grpSp>
        <p:nvGrpSpPr>
          <p:cNvPr id="20" name="19 Grupo"/>
          <p:cNvGrpSpPr/>
          <p:nvPr/>
        </p:nvGrpSpPr>
        <p:grpSpPr>
          <a:xfrm>
            <a:off x="588021" y="4289658"/>
            <a:ext cx="5341920" cy="654152"/>
            <a:chOff x="588021" y="3921358"/>
            <a:chExt cx="5341920" cy="654152"/>
          </a:xfrm>
        </p:grpSpPr>
        <p:pic>
          <p:nvPicPr>
            <p:cNvPr id="9" name="2 Imagen">
              <a:extLst>
                <a:ext uri="{FF2B5EF4-FFF2-40B4-BE49-F238E27FC236}">
                  <a16:creationId xmlns:a16="http://schemas.microsoft.com/office/drawing/2014/main" id="{5EE3FFEB-3F00-4042-BBB4-6F03A0279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21" y="4012493"/>
              <a:ext cx="563017" cy="563017"/>
            </a:xfrm>
            <a:prstGeom prst="rect">
              <a:avLst/>
            </a:prstGeom>
          </p:spPr>
        </p:pic>
        <p:sp>
          <p:nvSpPr>
            <p:cNvPr id="2" name="1 Rectángulo"/>
            <p:cNvSpPr/>
            <p:nvPr/>
          </p:nvSpPr>
          <p:spPr>
            <a:xfrm>
              <a:off x="1357941" y="392135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Dates: </a:t>
              </a:r>
              <a:r>
                <a:rPr lang="en-US" dirty="0">
                  <a:solidFill>
                    <a:prstClr val="black"/>
                  </a:solidFill>
                  <a:ea typeface="Calibri"/>
                  <a:cs typeface="Calibri"/>
                  <a:sym typeface="Calibri"/>
                </a:rPr>
                <a:t>May</a:t>
              </a:r>
              <a:r>
                <a:rPr lang="en-US" dirty="0">
                  <a:solidFill>
                    <a:prstClr val="black"/>
                  </a:solidFill>
                </a:rPr>
                <a:t> </a:t>
              </a:r>
              <a:r>
                <a:rPr lang="en-US" dirty="0" smtClean="0">
                  <a:solidFill>
                    <a:prstClr val="black"/>
                  </a:solidFill>
                </a:rPr>
                <a:t>16 </a:t>
              </a:r>
              <a:r>
                <a:rPr lang="en-US" dirty="0">
                  <a:solidFill>
                    <a:prstClr val="black"/>
                  </a:solidFill>
                </a:rPr>
                <a:t>– June </a:t>
              </a:r>
              <a:r>
                <a:rPr lang="en-US" dirty="0" smtClean="0">
                  <a:solidFill>
                    <a:prstClr val="black"/>
                  </a:solidFill>
                </a:rPr>
                <a:t>10, 2022 </a:t>
              </a:r>
              <a:r>
                <a:rPr lang="en-US" dirty="0">
                  <a:solidFill>
                    <a:prstClr val="black"/>
                  </a:solidFill>
                </a:rPr>
                <a:t>(4 </a:t>
              </a:r>
              <a:r>
                <a:rPr lang="en-US" dirty="0" smtClean="0">
                  <a:solidFill>
                    <a:prstClr val="black"/>
                  </a:solidFill>
                </a:rPr>
                <a:t>weeks)</a:t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" b="1" dirty="0" smtClean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Application </a:t>
              </a:r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deadline: </a:t>
              </a:r>
              <a:r>
                <a:rPr lang="en-US" dirty="0">
                  <a:solidFill>
                    <a:prstClr val="black"/>
                  </a:solidFill>
                </a:rPr>
                <a:t>April </a:t>
              </a:r>
              <a:r>
                <a:rPr lang="en-US" dirty="0" smtClean="0">
                  <a:solidFill>
                    <a:prstClr val="black"/>
                  </a:solidFill>
                </a:rPr>
                <a:t>22, 2022</a:t>
              </a:r>
              <a:endParaRPr lang="en" b="1" dirty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" name="21 Grupo"/>
          <p:cNvGrpSpPr/>
          <p:nvPr/>
        </p:nvGrpSpPr>
        <p:grpSpPr>
          <a:xfrm>
            <a:off x="579988" y="5736818"/>
            <a:ext cx="3300516" cy="751453"/>
            <a:chOff x="579988" y="5368518"/>
            <a:chExt cx="3300516" cy="751453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484D86F4-2941-46F4-A792-1CB4FF699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2" t="15509" r="18286" b="22258"/>
            <a:stretch/>
          </p:blipFill>
          <p:spPr>
            <a:xfrm>
              <a:off x="579988" y="5368518"/>
              <a:ext cx="563016" cy="579576"/>
            </a:xfrm>
            <a:prstGeom prst="rect">
              <a:avLst/>
            </a:prstGeom>
          </p:spPr>
        </p:pic>
        <p:sp>
          <p:nvSpPr>
            <p:cNvPr id="3" name="2 Rectángulo"/>
            <p:cNvSpPr/>
            <p:nvPr/>
          </p:nvSpPr>
          <p:spPr>
            <a:xfrm>
              <a:off x="1387514" y="5473640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Price</a:t>
              </a:r>
              <a:r>
                <a:rPr lang="en-US" dirty="0">
                  <a:solidFill>
                    <a:prstClr val="black"/>
                  </a:solidFill>
                </a:rPr>
                <a:t>: 1,140 </a:t>
              </a:r>
              <a:r>
                <a:rPr lang="en-US" dirty="0" smtClean="0">
                  <a:solidFill>
                    <a:prstClr val="black"/>
                  </a:solidFill>
                </a:rPr>
                <a:t>euros</a:t>
              </a:r>
            </a:p>
            <a:p>
              <a:r>
                <a:rPr lang="en-US" i="1" dirty="0" smtClean="0">
                  <a:solidFill>
                    <a:prstClr val="black"/>
                  </a:solidFill>
                  <a:sym typeface="Calibri"/>
                </a:rPr>
                <a:t>950€ partner </a:t>
              </a:r>
              <a:r>
                <a:rPr lang="en-US" i="1" dirty="0">
                  <a:solidFill>
                    <a:prstClr val="black"/>
                  </a:solidFill>
                  <a:sym typeface="Calibri"/>
                </a:rPr>
                <a:t>price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>
                  <a:solidFill>
                    <a:prstClr val="black"/>
                  </a:solidFill>
                  <a:sym typeface="Calibri"/>
                </a:rPr>
                <a:t>		</a:t>
              </a:r>
              <a:endParaRPr lang="en" sz="2800" b="1" dirty="0">
                <a:solidFill>
                  <a:schemeClr val="accent5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606347" y="5112435"/>
            <a:ext cx="5310894" cy="722531"/>
            <a:chOff x="606347" y="4693335"/>
            <a:chExt cx="5310894" cy="722531"/>
          </a:xfrm>
        </p:grpSpPr>
        <p:pic>
          <p:nvPicPr>
            <p:cNvPr id="10" name="1 Imagen">
              <a:extLst>
                <a:ext uri="{FF2B5EF4-FFF2-40B4-BE49-F238E27FC236}">
                  <a16:creationId xmlns:a16="http://schemas.microsoft.com/office/drawing/2014/main" id="{93A62A7C-A6C6-4983-88A1-817A83CB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47" y="4693335"/>
              <a:ext cx="526365" cy="526365"/>
            </a:xfrm>
            <a:prstGeom prst="rect">
              <a:avLst/>
            </a:prstGeom>
          </p:spPr>
        </p:pic>
        <p:sp>
          <p:nvSpPr>
            <p:cNvPr id="18" name="17 Rectángulo"/>
            <p:cNvSpPr/>
            <p:nvPr/>
          </p:nvSpPr>
          <p:spPr>
            <a:xfrm>
              <a:off x="1345241" y="47695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Academic credits: </a:t>
              </a:r>
              <a:r>
                <a:rPr lang="en-US" dirty="0">
                  <a:solidFill>
                    <a:prstClr val="black"/>
                  </a:solidFill>
                  <a:sym typeface="Calibri"/>
                </a:rPr>
                <a:t>6 U.S (12 ECTS) </a:t>
              </a:r>
              <a:r>
                <a:rPr lang="en-US" dirty="0" smtClean="0">
                  <a:solidFill>
                    <a:prstClr val="black"/>
                  </a:solidFill>
                  <a:sym typeface="Calibri"/>
                </a:rPr>
                <a:t>credits </a:t>
              </a:r>
              <a:r>
                <a:rPr lang="en" b="1" dirty="0">
                  <a:solidFill>
                    <a:schemeClr val="bg2">
                      <a:lumMod val="25000"/>
                    </a:schemeClr>
                  </a:solidFill>
                  <a:ea typeface="Calibri"/>
                  <a:cs typeface="Calibri"/>
                  <a:sym typeface="Calibri"/>
                </a:rPr>
                <a:t>		</a:t>
              </a:r>
            </a:p>
          </p:txBody>
        </p:sp>
      </p:grpSp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59" y="3738815"/>
            <a:ext cx="3838982" cy="3838982"/>
          </a:xfrm>
          <a:prstGeom prst="rect">
            <a:avLst/>
          </a:prstGeom>
        </p:spPr>
      </p:pic>
      <p:pic>
        <p:nvPicPr>
          <p:cNvPr id="23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61" y="5666596"/>
            <a:ext cx="2489200" cy="82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66225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101;p23">
            <a:extLst>
              <a:ext uri="{FF2B5EF4-FFF2-40B4-BE49-F238E27FC236}">
                <a16:creationId xmlns:a16="http://schemas.microsoft.com/office/drawing/2014/main" id="{349649EE-0914-C24D-8199-FBB1EDA23053}"/>
              </a:ext>
            </a:extLst>
          </p:cNvPr>
          <p:cNvSpPr txBox="1"/>
          <p:nvPr/>
        </p:nvSpPr>
        <p:spPr>
          <a:xfrm>
            <a:off x="571918" y="1580899"/>
            <a:ext cx="8330363" cy="23195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defTabSz="804511">
              <a:buFont typeface="Arial" panose="020B0604020202020204" pitchFamily="34" charset="0"/>
              <a:buChar char="•"/>
              <a:defRPr/>
            </a:pPr>
            <a:r>
              <a:rPr lang="en" sz="24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SPAN 241 </a:t>
            </a:r>
            <a:r>
              <a:rPr lang="en" sz="24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Intermediate II Spanish</a:t>
            </a:r>
          </a:p>
          <a:p>
            <a:pPr marL="342900" lvl="0" indent="-342900" defTabSz="804511">
              <a:buFont typeface="Arial" panose="020B0604020202020204" pitchFamily="34" charset="0"/>
              <a:buChar char="•"/>
              <a:defRPr/>
            </a:pPr>
            <a:r>
              <a:rPr lang="en" sz="24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SPAN 311 </a:t>
            </a:r>
            <a:r>
              <a:rPr lang="en" sz="24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Advanced I </a:t>
            </a:r>
            <a:r>
              <a:rPr lang="en" sz="24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Spanish</a:t>
            </a:r>
          </a:p>
          <a:p>
            <a:pPr marL="342900" lvl="0" indent="-342900" defTabSz="804511">
              <a:buFont typeface="Arial" panose="020B0604020202020204" pitchFamily="34" charset="0"/>
              <a:buChar char="•"/>
              <a:defRPr/>
            </a:pPr>
            <a:endParaRPr lang="en" sz="2400" dirty="0">
              <a:solidFill>
                <a:srgbClr val="002060"/>
              </a:solidFill>
              <a:ea typeface="Calibri"/>
              <a:cs typeface="Calibri"/>
              <a:sym typeface="Calibri"/>
            </a:endParaRPr>
          </a:p>
          <a:p>
            <a:pPr lvl="0" defTabSz="804511">
              <a:defRPr/>
            </a:pPr>
            <a:r>
              <a:rPr lang="en-US" sz="2400" b="1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Included: </a:t>
            </a:r>
            <a:r>
              <a:rPr lang="en-US" sz="24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/>
            </a:r>
            <a:br>
              <a:rPr lang="en-US" sz="24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</a:br>
            <a:r>
              <a:rPr lang="en-US" sz="24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Weekly cultural activities </a:t>
            </a:r>
          </a:p>
          <a:p>
            <a:pPr lvl="0" defTabSz="804511">
              <a:defRPr/>
            </a:pPr>
            <a:r>
              <a:rPr lang="en-US" sz="24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Official University </a:t>
            </a:r>
            <a:r>
              <a:rPr lang="en-US" sz="24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transcript</a:t>
            </a:r>
            <a:endParaRPr lang="en" sz="2000" b="1" dirty="0">
              <a:solidFill>
                <a:schemeClr val="bg2">
                  <a:lumMod val="25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342;p29">
            <a:extLst>
              <a:ext uri="{FF2B5EF4-FFF2-40B4-BE49-F238E27FC236}">
                <a16:creationId xmlns:a16="http://schemas.microsoft.com/office/drawing/2014/main" id="{0DE05FD3-FBFC-5B48-958A-1599451D13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383" r="301" b="33825"/>
          <a:stretch/>
        </p:blipFill>
        <p:spPr>
          <a:xfrm>
            <a:off x="0" y="1"/>
            <a:ext cx="9144000" cy="1206822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43;p29">
            <a:extLst>
              <a:ext uri="{FF2B5EF4-FFF2-40B4-BE49-F238E27FC236}">
                <a16:creationId xmlns:a16="http://schemas.microsoft.com/office/drawing/2014/main" id="{B91EF43B-9D07-A648-A6C4-BE97DC1057A7}"/>
              </a:ext>
            </a:extLst>
          </p:cNvPr>
          <p:cNvSpPr/>
          <p:nvPr/>
        </p:nvSpPr>
        <p:spPr>
          <a:xfrm>
            <a:off x="-228600" y="1"/>
            <a:ext cx="9563100" cy="1206822"/>
          </a:xfrm>
          <a:prstGeom prst="rect">
            <a:avLst/>
          </a:prstGeom>
          <a:solidFill>
            <a:srgbClr val="202F6A">
              <a:alpha val="84705"/>
            </a:srgbClr>
          </a:solidFill>
          <a:ln>
            <a:noFill/>
          </a:ln>
        </p:spPr>
        <p:txBody>
          <a:bodyPr spcFirstLastPara="1" wrap="square" lIns="85725" tIns="42851" rIns="85725" bIns="42851" anchor="ctr" anchorCtr="0">
            <a:noAutofit/>
          </a:bodyPr>
          <a:lstStyle/>
          <a:p>
            <a:pPr algn="ctr"/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" name="Google Shape;92;p22">
            <a:extLst>
              <a:ext uri="{FF2B5EF4-FFF2-40B4-BE49-F238E27FC236}">
                <a16:creationId xmlns:a16="http://schemas.microsoft.com/office/drawing/2014/main" id="{A9816058-E6B5-B24E-A779-00A60E0E71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97" y="211115"/>
            <a:ext cx="1409067" cy="9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55;p29">
            <a:extLst>
              <a:ext uri="{FF2B5EF4-FFF2-40B4-BE49-F238E27FC236}">
                <a16:creationId xmlns:a16="http://schemas.microsoft.com/office/drawing/2014/main" id="{CDD4F375-AE28-2740-8689-EC775E390E1D}"/>
              </a:ext>
            </a:extLst>
          </p:cNvPr>
          <p:cNvSpPr txBox="1"/>
          <p:nvPr/>
        </p:nvSpPr>
        <p:spPr>
          <a:xfrm>
            <a:off x="2443509" y="392034"/>
            <a:ext cx="6226491" cy="63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50" tIns="16075" rIns="32150" bIns="16075" anchor="t" anchorCtr="0">
            <a:noAutofit/>
          </a:bodyPr>
          <a:lstStyle/>
          <a:p>
            <a:pPr lvl="0" algn="ctr"/>
            <a:r>
              <a:rPr lang="es-ES" sz="33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IN-PERSON SUMMER SESSION </a:t>
            </a:r>
            <a:r>
              <a:rPr lang="es-ES" sz="3300" b="1" dirty="0" smtClean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2</a:t>
            </a:r>
            <a:endParaRPr lang="es-ES" sz="3300" b="1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33" name="32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7759" y="435142"/>
            <a:ext cx="476250" cy="476250"/>
          </a:xfrm>
          <a:prstGeom prst="rect">
            <a:avLst/>
          </a:prstGeom>
        </p:spPr>
      </p:pic>
      <p:grpSp>
        <p:nvGrpSpPr>
          <p:cNvPr id="34" name="33 Grupo"/>
          <p:cNvGrpSpPr/>
          <p:nvPr/>
        </p:nvGrpSpPr>
        <p:grpSpPr>
          <a:xfrm>
            <a:off x="588021" y="4289658"/>
            <a:ext cx="5341920" cy="654152"/>
            <a:chOff x="588021" y="3921358"/>
            <a:chExt cx="5341920" cy="654152"/>
          </a:xfrm>
        </p:grpSpPr>
        <p:pic>
          <p:nvPicPr>
            <p:cNvPr id="35" name="2 Imagen">
              <a:extLst>
                <a:ext uri="{FF2B5EF4-FFF2-40B4-BE49-F238E27FC236}">
                  <a16:creationId xmlns:a16="http://schemas.microsoft.com/office/drawing/2014/main" id="{5EE3FFEB-3F00-4042-BBB4-6F03A0279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021" y="4012493"/>
              <a:ext cx="563017" cy="563017"/>
            </a:xfrm>
            <a:prstGeom prst="rect">
              <a:avLst/>
            </a:prstGeom>
          </p:spPr>
        </p:pic>
        <p:sp>
          <p:nvSpPr>
            <p:cNvPr id="36" name="35 Rectángulo"/>
            <p:cNvSpPr/>
            <p:nvPr/>
          </p:nvSpPr>
          <p:spPr>
            <a:xfrm>
              <a:off x="1357941" y="3921358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Dates: </a:t>
              </a:r>
              <a:r>
                <a:rPr lang="en-US" dirty="0">
                  <a:solidFill>
                    <a:prstClr val="black"/>
                  </a:solidFill>
                  <a:ea typeface="Calibri"/>
                  <a:cs typeface="Calibri"/>
                  <a:sym typeface="Calibri"/>
                </a:rPr>
                <a:t>June </a:t>
              </a:r>
              <a:r>
                <a:rPr lang="en-US" dirty="0" smtClean="0">
                  <a:solidFill>
                    <a:prstClr val="black"/>
                  </a:solidFill>
                  <a:ea typeface="Calibri"/>
                  <a:cs typeface="Calibri"/>
                  <a:sym typeface="Calibri"/>
                </a:rPr>
                <a:t>13 </a:t>
              </a:r>
              <a:r>
                <a:rPr lang="en-US" dirty="0">
                  <a:solidFill>
                    <a:prstClr val="black"/>
                  </a:solidFill>
                  <a:ea typeface="Calibri"/>
                  <a:cs typeface="Calibri"/>
                  <a:sym typeface="Calibri"/>
                </a:rPr>
                <a:t>– July </a:t>
              </a:r>
              <a:r>
                <a:rPr lang="en-US" dirty="0" smtClean="0">
                  <a:solidFill>
                    <a:prstClr val="black"/>
                  </a:solidFill>
                  <a:ea typeface="Calibri"/>
                  <a:cs typeface="Calibri"/>
                  <a:sym typeface="Calibri"/>
                </a:rPr>
                <a:t>1, 2022 </a:t>
              </a:r>
              <a:r>
                <a:rPr lang="en-US" dirty="0">
                  <a:solidFill>
                    <a:prstClr val="black"/>
                  </a:solidFill>
                  <a:ea typeface="Calibri"/>
                  <a:cs typeface="Calibri"/>
                  <a:sym typeface="Calibri"/>
                </a:rPr>
                <a:t>(3 weeks</a:t>
              </a:r>
              <a:r>
                <a:rPr lang="en-US" dirty="0" smtClean="0">
                  <a:solidFill>
                    <a:prstClr val="black"/>
                  </a:solidFill>
                  <a:ea typeface="Calibri"/>
                  <a:cs typeface="Calibri"/>
                  <a:sym typeface="Calibri"/>
                </a:rPr>
                <a:t>)</a:t>
              </a:r>
              <a:r>
                <a:rPr lang="en-US" dirty="0" smtClean="0">
                  <a:solidFill>
                    <a:prstClr val="black"/>
                  </a:solidFill>
                </a:rPr>
                <a:t/>
              </a:r>
              <a:br>
                <a:rPr lang="en-US" dirty="0" smtClean="0">
                  <a:solidFill>
                    <a:prstClr val="black"/>
                  </a:solidFill>
                </a:rPr>
              </a:br>
              <a:r>
                <a:rPr lang="en" b="1" dirty="0" smtClean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Application </a:t>
              </a:r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deadline: </a:t>
              </a:r>
              <a:r>
                <a:rPr lang="en-US" dirty="0" smtClean="0">
                  <a:solidFill>
                    <a:prstClr val="black"/>
                  </a:solidFill>
                </a:rPr>
                <a:t>May 9, 2022</a:t>
              </a:r>
              <a:endParaRPr lang="en" b="1" dirty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7" name="36 Grupo"/>
          <p:cNvGrpSpPr/>
          <p:nvPr/>
        </p:nvGrpSpPr>
        <p:grpSpPr>
          <a:xfrm>
            <a:off x="579988" y="5736818"/>
            <a:ext cx="3300516" cy="751453"/>
            <a:chOff x="579988" y="5368518"/>
            <a:chExt cx="3300516" cy="751453"/>
          </a:xfrm>
        </p:grpSpPr>
        <p:pic>
          <p:nvPicPr>
            <p:cNvPr id="38" name="Picture 13" descr="Icon&#10;&#10;Description automatically generated">
              <a:extLst>
                <a:ext uri="{FF2B5EF4-FFF2-40B4-BE49-F238E27FC236}">
                  <a16:creationId xmlns:a16="http://schemas.microsoft.com/office/drawing/2014/main" id="{484D86F4-2941-46F4-A792-1CB4FF699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2" t="15509" r="18286" b="22258"/>
            <a:stretch/>
          </p:blipFill>
          <p:spPr>
            <a:xfrm>
              <a:off x="579988" y="5368518"/>
              <a:ext cx="563016" cy="579576"/>
            </a:xfrm>
            <a:prstGeom prst="rect">
              <a:avLst/>
            </a:prstGeom>
          </p:spPr>
        </p:pic>
        <p:sp>
          <p:nvSpPr>
            <p:cNvPr id="39" name="38 Rectángulo"/>
            <p:cNvSpPr/>
            <p:nvPr/>
          </p:nvSpPr>
          <p:spPr>
            <a:xfrm>
              <a:off x="1387514" y="5473640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Price</a:t>
              </a:r>
              <a:r>
                <a:rPr lang="en-US" dirty="0">
                  <a:solidFill>
                    <a:prstClr val="black"/>
                  </a:solidFill>
                </a:rPr>
                <a:t>: 570 </a:t>
              </a:r>
              <a:r>
                <a:rPr lang="en-US" dirty="0" smtClean="0">
                  <a:solidFill>
                    <a:prstClr val="black"/>
                  </a:solidFill>
                </a:rPr>
                <a:t>euros</a:t>
              </a:r>
            </a:p>
            <a:p>
              <a:r>
                <a:rPr lang="en-US" i="1" dirty="0" smtClean="0">
                  <a:solidFill>
                    <a:prstClr val="black"/>
                  </a:solidFill>
                  <a:sym typeface="Calibri"/>
                </a:rPr>
                <a:t>475€ partner </a:t>
              </a:r>
              <a:r>
                <a:rPr lang="en-US" i="1" dirty="0">
                  <a:solidFill>
                    <a:prstClr val="black"/>
                  </a:solidFill>
                  <a:sym typeface="Calibri"/>
                </a:rPr>
                <a:t>price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>
                  <a:solidFill>
                    <a:prstClr val="black"/>
                  </a:solidFill>
                  <a:sym typeface="Calibri"/>
                </a:rPr>
                <a:t>		</a:t>
              </a:r>
              <a:endParaRPr lang="en" sz="2800" b="1" dirty="0">
                <a:solidFill>
                  <a:schemeClr val="accent5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" name="39 Grupo"/>
          <p:cNvGrpSpPr/>
          <p:nvPr/>
        </p:nvGrpSpPr>
        <p:grpSpPr>
          <a:xfrm>
            <a:off x="606347" y="5112435"/>
            <a:ext cx="5310894" cy="722531"/>
            <a:chOff x="606347" y="4693335"/>
            <a:chExt cx="5310894" cy="722531"/>
          </a:xfrm>
        </p:grpSpPr>
        <p:pic>
          <p:nvPicPr>
            <p:cNvPr id="41" name="1 Imagen">
              <a:extLst>
                <a:ext uri="{FF2B5EF4-FFF2-40B4-BE49-F238E27FC236}">
                  <a16:creationId xmlns:a16="http://schemas.microsoft.com/office/drawing/2014/main" id="{93A62A7C-A6C6-4983-88A1-817A83CB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347" y="4693335"/>
              <a:ext cx="526365" cy="526365"/>
            </a:xfrm>
            <a:prstGeom prst="rect">
              <a:avLst/>
            </a:prstGeom>
          </p:spPr>
        </p:pic>
        <p:sp>
          <p:nvSpPr>
            <p:cNvPr id="42" name="41 Rectángulo"/>
            <p:cNvSpPr/>
            <p:nvPr/>
          </p:nvSpPr>
          <p:spPr>
            <a:xfrm>
              <a:off x="1345241" y="4769535"/>
              <a:ext cx="4572000" cy="64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Academic credits: </a:t>
              </a:r>
              <a:r>
                <a:rPr lang="en-US" dirty="0">
                  <a:solidFill>
                    <a:prstClr val="black"/>
                  </a:solidFill>
                  <a:sym typeface="Calibri"/>
                </a:rPr>
                <a:t>3 U.S (6 ECTS) credits	</a:t>
              </a:r>
              <a:r>
                <a:rPr lang="en" b="1" dirty="0">
                  <a:solidFill>
                    <a:schemeClr val="bg2">
                      <a:lumMod val="25000"/>
                    </a:schemeClr>
                  </a:solidFill>
                  <a:ea typeface="Calibri"/>
                  <a:cs typeface="Calibri"/>
                  <a:sym typeface="Calibri"/>
                </a:rPr>
                <a:t>	</a:t>
              </a:r>
            </a:p>
          </p:txBody>
        </p:sp>
      </p:grpSp>
      <p:pic>
        <p:nvPicPr>
          <p:cNvPr id="43" name="42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0259" y="3738815"/>
            <a:ext cx="3838982" cy="3838982"/>
          </a:xfrm>
          <a:prstGeom prst="rect">
            <a:avLst/>
          </a:prstGeom>
        </p:spPr>
      </p:pic>
      <p:pic>
        <p:nvPicPr>
          <p:cNvPr id="18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61" y="5666596"/>
            <a:ext cx="2489200" cy="82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428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101;p23">
            <a:extLst>
              <a:ext uri="{FF2B5EF4-FFF2-40B4-BE49-F238E27FC236}">
                <a16:creationId xmlns:a16="http://schemas.microsoft.com/office/drawing/2014/main" id="{349649EE-0914-C24D-8199-FBB1EDA23053}"/>
              </a:ext>
            </a:extLst>
          </p:cNvPr>
          <p:cNvSpPr txBox="1"/>
          <p:nvPr/>
        </p:nvSpPr>
        <p:spPr>
          <a:xfrm>
            <a:off x="507792" y="1600523"/>
            <a:ext cx="8330363" cy="2241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defTabSz="804511">
              <a:buFont typeface="Arial" panose="020B0604020202020204" pitchFamily="34" charset="0"/>
              <a:buChar char="•"/>
              <a:defRPr/>
            </a:pPr>
            <a:r>
              <a:rPr lang="en" sz="3200" b="1" dirty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Pre-elementary Spanish</a:t>
            </a:r>
          </a:p>
          <a:p>
            <a:pPr marL="342900" indent="-342900" defTabSz="804511">
              <a:buFont typeface="Arial" panose="020B0604020202020204" pitchFamily="34" charset="0"/>
              <a:buChar char="•"/>
              <a:defRPr/>
            </a:pPr>
            <a:r>
              <a:rPr lang="en" sz="3200" b="1" dirty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Pre-intermediate </a:t>
            </a:r>
            <a:r>
              <a:rPr lang="en" sz="3200" b="1" dirty="0" smtClean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Spanish I</a:t>
            </a:r>
            <a:endParaRPr lang="en" sz="3200" b="1" dirty="0">
              <a:solidFill>
                <a:srgbClr val="B4DCFA">
                  <a:lumMod val="25000"/>
                </a:srgbClr>
              </a:solidFill>
              <a:ea typeface="Calibri"/>
              <a:cs typeface="Calibri"/>
              <a:sym typeface="Calibri"/>
            </a:endParaRPr>
          </a:p>
          <a:p>
            <a:pPr marL="342900" indent="-342900" defTabSz="804511">
              <a:buFont typeface="Arial" panose="020B0604020202020204" pitchFamily="34" charset="0"/>
              <a:buChar char="•"/>
              <a:defRPr/>
            </a:pPr>
            <a:r>
              <a:rPr lang="en" sz="3200" b="1" dirty="0" smtClean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Pre-intermediate Spanish II</a:t>
            </a:r>
            <a:endParaRPr lang="en" sz="3200" b="1" dirty="0">
              <a:solidFill>
                <a:srgbClr val="B4DCFA">
                  <a:lumMod val="25000"/>
                </a:srgbClr>
              </a:solidFill>
              <a:ea typeface="Calibri"/>
              <a:cs typeface="Calibri"/>
              <a:sym typeface="Calibri"/>
            </a:endParaRPr>
          </a:p>
          <a:p>
            <a:pPr marL="342900" indent="-342900" defTabSz="804511">
              <a:buFont typeface="Arial" panose="020B0604020202020204" pitchFamily="34" charset="0"/>
              <a:buChar char="•"/>
              <a:defRPr/>
            </a:pPr>
            <a:r>
              <a:rPr lang="en" sz="3200" b="1" dirty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Pre-advanced </a:t>
            </a:r>
            <a:r>
              <a:rPr lang="en" sz="3200" b="1" dirty="0" smtClean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Spanish I</a:t>
            </a:r>
            <a:endParaRPr lang="en" sz="3200" dirty="0">
              <a:solidFill>
                <a:srgbClr val="B4DCFA">
                  <a:lumMod val="25000"/>
                </a:srgbClr>
              </a:solidFill>
              <a:ea typeface="Calibri"/>
              <a:cs typeface="Calibri"/>
              <a:sym typeface="Calibri"/>
            </a:endParaRPr>
          </a:p>
          <a:p>
            <a:endParaRPr lang="en" sz="2400" b="1" dirty="0">
              <a:solidFill>
                <a:srgbClr val="B4DCFA">
                  <a:lumMod val="25000"/>
                </a:srgbClr>
              </a:solidFill>
              <a:ea typeface="Calibri"/>
              <a:cs typeface="Calibri"/>
              <a:sym typeface="Calibri"/>
            </a:endParaRPr>
          </a:p>
          <a:p>
            <a:r>
              <a:rPr lang="en" sz="2000" b="1" dirty="0">
                <a:solidFill>
                  <a:srgbClr val="B4DCFA">
                    <a:lumMod val="25000"/>
                  </a:srgbClr>
                </a:solidFill>
                <a:ea typeface="Calibri"/>
                <a:cs typeface="Calibri"/>
                <a:sym typeface="Calibri"/>
              </a:rPr>
              <a:t>	</a:t>
            </a:r>
          </a:p>
        </p:txBody>
      </p:sp>
      <p:pic>
        <p:nvPicPr>
          <p:cNvPr id="11" name="Google Shape;342;p29">
            <a:extLst>
              <a:ext uri="{FF2B5EF4-FFF2-40B4-BE49-F238E27FC236}">
                <a16:creationId xmlns:a16="http://schemas.microsoft.com/office/drawing/2014/main" id="{0DE05FD3-FBFC-5B48-958A-1599451D13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383" r="301" b="33825"/>
          <a:stretch/>
        </p:blipFill>
        <p:spPr>
          <a:xfrm>
            <a:off x="0" y="1"/>
            <a:ext cx="9144000" cy="1206822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343;p29">
            <a:extLst>
              <a:ext uri="{FF2B5EF4-FFF2-40B4-BE49-F238E27FC236}">
                <a16:creationId xmlns:a16="http://schemas.microsoft.com/office/drawing/2014/main" id="{B91EF43B-9D07-A648-A6C4-BE97DC1057A7}"/>
              </a:ext>
            </a:extLst>
          </p:cNvPr>
          <p:cNvSpPr/>
          <p:nvPr/>
        </p:nvSpPr>
        <p:spPr>
          <a:xfrm>
            <a:off x="-228600" y="1"/>
            <a:ext cx="9563100" cy="1206822"/>
          </a:xfrm>
          <a:prstGeom prst="rect">
            <a:avLst/>
          </a:prstGeom>
          <a:solidFill>
            <a:srgbClr val="202F6A">
              <a:alpha val="84705"/>
            </a:srgbClr>
          </a:solidFill>
          <a:ln>
            <a:noFill/>
          </a:ln>
        </p:spPr>
        <p:txBody>
          <a:bodyPr spcFirstLastPara="1" wrap="square" lIns="85725" tIns="42851" rIns="85725" bIns="42851" anchor="ctr" anchorCtr="0">
            <a:noAutofit/>
          </a:bodyPr>
          <a:lstStyle/>
          <a:p>
            <a:pPr algn="ctr"/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92;p22">
            <a:extLst>
              <a:ext uri="{FF2B5EF4-FFF2-40B4-BE49-F238E27FC236}">
                <a16:creationId xmlns:a16="http://schemas.microsoft.com/office/drawing/2014/main" id="{A9816058-E6B5-B24E-A779-00A60E0E71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97" y="211115"/>
            <a:ext cx="1409067" cy="9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355;p29">
            <a:extLst>
              <a:ext uri="{FF2B5EF4-FFF2-40B4-BE49-F238E27FC236}">
                <a16:creationId xmlns:a16="http://schemas.microsoft.com/office/drawing/2014/main" id="{CDD4F375-AE28-2740-8689-EC775E390E1D}"/>
              </a:ext>
            </a:extLst>
          </p:cNvPr>
          <p:cNvSpPr txBox="1"/>
          <p:nvPr/>
        </p:nvSpPr>
        <p:spPr>
          <a:xfrm>
            <a:off x="2453099" y="429964"/>
            <a:ext cx="6786151" cy="63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50" tIns="16075" rIns="32150" bIns="16075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2800" b="1" dirty="0" smtClean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SEPTEMBER SPANISH INTENSIVE PROGRAM</a:t>
            </a:r>
            <a:endParaRPr sz="2800" b="1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4844" y="449635"/>
            <a:ext cx="518666" cy="518666"/>
          </a:xfrm>
          <a:prstGeom prst="rect">
            <a:avLst/>
          </a:prstGeom>
        </p:spPr>
      </p:pic>
      <p:grpSp>
        <p:nvGrpSpPr>
          <p:cNvPr id="22" name="21 Grupo"/>
          <p:cNvGrpSpPr/>
          <p:nvPr/>
        </p:nvGrpSpPr>
        <p:grpSpPr>
          <a:xfrm>
            <a:off x="713905" y="5428819"/>
            <a:ext cx="3264249" cy="722531"/>
            <a:chOff x="713905" y="5594518"/>
            <a:chExt cx="3264249" cy="722531"/>
          </a:xfrm>
        </p:grpSpPr>
        <p:pic>
          <p:nvPicPr>
            <p:cNvPr id="14" name="Picture 13" descr="Icon&#10;&#10;Description automatically generated">
              <a:extLst>
                <a:ext uri="{FF2B5EF4-FFF2-40B4-BE49-F238E27FC236}">
                  <a16:creationId xmlns:a16="http://schemas.microsoft.com/office/drawing/2014/main" id="{484D86F4-2941-46F4-A792-1CB4FF699D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22" t="15509" r="18286" b="22258"/>
            <a:stretch/>
          </p:blipFill>
          <p:spPr>
            <a:xfrm>
              <a:off x="713905" y="5594518"/>
              <a:ext cx="563016" cy="579576"/>
            </a:xfrm>
            <a:prstGeom prst="rect">
              <a:avLst/>
            </a:prstGeom>
          </p:spPr>
        </p:pic>
        <p:sp>
          <p:nvSpPr>
            <p:cNvPr id="3" name="2 Rectángulo"/>
            <p:cNvSpPr/>
            <p:nvPr/>
          </p:nvSpPr>
          <p:spPr>
            <a:xfrm>
              <a:off x="1485164" y="5670718"/>
              <a:ext cx="2492990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" b="1" dirty="0" smtClean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Price</a:t>
              </a:r>
              <a:r>
                <a:rPr lang="en-US" dirty="0">
                  <a:solidFill>
                    <a:prstClr val="black"/>
                  </a:solidFill>
                </a:rPr>
                <a:t>: </a:t>
              </a:r>
              <a:r>
                <a:rPr lang="en-US" dirty="0" smtClean="0">
                  <a:solidFill>
                    <a:prstClr val="black"/>
                  </a:solidFill>
                </a:rPr>
                <a:t>202 euros</a:t>
              </a:r>
            </a:p>
            <a:p>
              <a:r>
                <a:rPr lang="en-US" i="1" dirty="0" smtClean="0">
                  <a:solidFill>
                    <a:prstClr val="black"/>
                  </a:solidFill>
                  <a:sym typeface="Calibri"/>
                </a:rPr>
                <a:t>175€ partner </a:t>
              </a:r>
              <a:r>
                <a:rPr lang="en-US" i="1" dirty="0">
                  <a:solidFill>
                    <a:prstClr val="black"/>
                  </a:solidFill>
                  <a:sym typeface="Calibri"/>
                </a:rPr>
                <a:t>price</a:t>
              </a:r>
              <a:r>
                <a:rPr lang="en-US" dirty="0" smtClean="0">
                  <a:solidFill>
                    <a:prstClr val="black"/>
                  </a:solidFill>
                </a:rPr>
                <a:t> </a:t>
              </a:r>
              <a:r>
                <a:rPr lang="en-US" dirty="0">
                  <a:solidFill>
                    <a:prstClr val="black"/>
                  </a:solidFill>
                  <a:sym typeface="Calibri"/>
                </a:rPr>
                <a:t>		</a:t>
              </a:r>
              <a:endParaRPr lang="en" sz="2800" b="1" dirty="0">
                <a:solidFill>
                  <a:schemeClr val="accent5"/>
                </a:solidFill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739478" y="4757949"/>
            <a:ext cx="5304986" cy="511868"/>
            <a:chOff x="739478" y="4923648"/>
            <a:chExt cx="5304986" cy="511868"/>
          </a:xfrm>
        </p:grpSpPr>
        <p:pic>
          <p:nvPicPr>
            <p:cNvPr id="10" name="1 Imagen">
              <a:extLst>
                <a:ext uri="{FF2B5EF4-FFF2-40B4-BE49-F238E27FC236}">
                  <a16:creationId xmlns:a16="http://schemas.microsoft.com/office/drawing/2014/main" id="{93A62A7C-A6C6-4983-88A1-817A83CB3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9478" y="4923648"/>
              <a:ext cx="511868" cy="511868"/>
            </a:xfrm>
            <a:prstGeom prst="rect">
              <a:avLst/>
            </a:prstGeom>
          </p:spPr>
        </p:pic>
        <p:sp>
          <p:nvSpPr>
            <p:cNvPr id="17" name="16 Rectángulo"/>
            <p:cNvSpPr/>
            <p:nvPr/>
          </p:nvSpPr>
          <p:spPr>
            <a:xfrm>
              <a:off x="1472464" y="5037087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Academic credits: </a:t>
              </a:r>
              <a:r>
                <a:rPr lang="en-US" dirty="0" smtClean="0">
                  <a:solidFill>
                    <a:prstClr val="black"/>
                  </a:solidFill>
                  <a:sym typeface="Calibri"/>
                </a:rPr>
                <a:t>1 </a:t>
              </a:r>
              <a:r>
                <a:rPr lang="en-US" dirty="0">
                  <a:solidFill>
                    <a:prstClr val="black"/>
                  </a:solidFill>
                  <a:sym typeface="Calibri"/>
                </a:rPr>
                <a:t>U.S </a:t>
              </a:r>
              <a:r>
                <a:rPr lang="en-US" dirty="0" smtClean="0">
                  <a:solidFill>
                    <a:prstClr val="black"/>
                  </a:solidFill>
                  <a:sym typeface="Calibri"/>
                </a:rPr>
                <a:t>(2 </a:t>
              </a:r>
              <a:r>
                <a:rPr lang="en-US" dirty="0">
                  <a:solidFill>
                    <a:prstClr val="black"/>
                  </a:solidFill>
                  <a:sym typeface="Calibri"/>
                </a:rPr>
                <a:t>ECTS) </a:t>
              </a:r>
              <a:r>
                <a:rPr lang="en-US" dirty="0" smtClean="0">
                  <a:solidFill>
                    <a:prstClr val="black"/>
                  </a:solidFill>
                  <a:sym typeface="Calibri"/>
                </a:rPr>
                <a:t>credits</a:t>
              </a:r>
              <a:r>
                <a:rPr lang="en" b="1" dirty="0">
                  <a:solidFill>
                    <a:schemeClr val="bg2">
                      <a:lumMod val="25000"/>
                    </a:schemeClr>
                  </a:solidFill>
                  <a:ea typeface="Calibri"/>
                  <a:cs typeface="Calibri"/>
                  <a:sym typeface="Calibri"/>
                </a:rPr>
                <a:t>	</a:t>
              </a:r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713904" y="4038002"/>
            <a:ext cx="5317860" cy="681847"/>
            <a:chOff x="713904" y="4203701"/>
            <a:chExt cx="5317860" cy="681847"/>
          </a:xfrm>
        </p:grpSpPr>
        <p:pic>
          <p:nvPicPr>
            <p:cNvPr id="9" name="2 Imagen">
              <a:extLst>
                <a:ext uri="{FF2B5EF4-FFF2-40B4-BE49-F238E27FC236}">
                  <a16:creationId xmlns:a16="http://schemas.microsoft.com/office/drawing/2014/main" id="{5EE3FFEB-3F00-4042-BBB4-6F03A02794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904" y="4203701"/>
              <a:ext cx="563017" cy="563017"/>
            </a:xfrm>
            <a:prstGeom prst="rect">
              <a:avLst/>
            </a:prstGeom>
          </p:spPr>
        </p:pic>
        <p:sp>
          <p:nvSpPr>
            <p:cNvPr id="2" name="1 Rectángulo"/>
            <p:cNvSpPr/>
            <p:nvPr/>
          </p:nvSpPr>
          <p:spPr>
            <a:xfrm>
              <a:off x="1444150" y="4203701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Dates: </a:t>
              </a:r>
              <a:r>
                <a:rPr lang="es-ES" dirty="0"/>
                <a:t>5 – 9 </a:t>
              </a:r>
              <a:r>
                <a:rPr lang="es-ES" dirty="0" err="1"/>
                <a:t>September</a:t>
              </a:r>
              <a:r>
                <a:rPr lang="es-ES" dirty="0"/>
                <a:t>, 2022</a:t>
              </a:r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	</a:t>
              </a:r>
              <a:endParaRPr lang="en" b="1" dirty="0">
                <a:solidFill>
                  <a:schemeClr val="bg2">
                    <a:lumMod val="25000"/>
                  </a:schemeClr>
                </a:solidFill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" name="17 Rectángulo"/>
            <p:cNvSpPr/>
            <p:nvPr/>
          </p:nvSpPr>
          <p:spPr>
            <a:xfrm>
              <a:off x="1459764" y="4516216"/>
              <a:ext cx="4572000" cy="369332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" b="1" dirty="0">
                  <a:solidFill>
                    <a:srgbClr val="B4DCFA">
                      <a:lumMod val="25000"/>
                    </a:srgbClr>
                  </a:solidFill>
                  <a:ea typeface="Calibri"/>
                  <a:cs typeface="Calibri"/>
                  <a:sym typeface="Calibri"/>
                </a:rPr>
                <a:t>Application deadline: </a:t>
              </a:r>
              <a:r>
                <a:rPr lang="en-US" dirty="0" smtClean="0">
                  <a:solidFill>
                    <a:prstClr val="black"/>
                  </a:solidFill>
                  <a:sym typeface="Calibri"/>
                </a:rPr>
                <a:t>July 11</a:t>
              </a:r>
              <a:r>
                <a:rPr lang="en-US" dirty="0" smtClean="0">
                  <a:solidFill>
                    <a:prstClr val="black"/>
                  </a:solidFill>
                </a:rPr>
                <a:t>, 2022</a:t>
              </a:r>
              <a:r>
                <a:rPr lang="en-US" dirty="0">
                  <a:solidFill>
                    <a:prstClr val="black"/>
                  </a:solidFill>
                </a:rPr>
                <a:t>	</a:t>
              </a:r>
              <a:endParaRPr lang="es-ES" dirty="0"/>
            </a:p>
          </p:txBody>
        </p:sp>
      </p:grpSp>
      <p:pic>
        <p:nvPicPr>
          <p:cNvPr id="19" name="18 Imagen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11" y="3266355"/>
            <a:ext cx="3591645" cy="3591645"/>
          </a:xfrm>
          <a:prstGeom prst="rect">
            <a:avLst/>
          </a:prstGeom>
        </p:spPr>
      </p:pic>
      <p:pic>
        <p:nvPicPr>
          <p:cNvPr id="23" name="Picture 2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261" y="5500897"/>
            <a:ext cx="2489200" cy="822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233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01;p23">
            <a:extLst>
              <a:ext uri="{FF2B5EF4-FFF2-40B4-BE49-F238E27FC236}">
                <a16:creationId xmlns:a16="http://schemas.microsoft.com/office/drawing/2014/main" id="{43B447A3-20BE-4938-9522-130627440034}"/>
              </a:ext>
            </a:extLst>
          </p:cNvPr>
          <p:cNvSpPr txBox="1"/>
          <p:nvPr/>
        </p:nvSpPr>
        <p:spPr>
          <a:xfrm>
            <a:off x="320844" y="1584791"/>
            <a:ext cx="7755131" cy="4663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Students must </a:t>
            </a:r>
            <a:r>
              <a:rPr lang="en" sz="22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keep </a:t>
            </a:r>
            <a:r>
              <a:rPr lang="en" sz="2200" dirty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their face </a:t>
            </a:r>
            <a:r>
              <a:rPr lang="en" sz="22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mask</a:t>
            </a:r>
            <a:br>
              <a:rPr lang="en" sz="22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</a:br>
            <a:r>
              <a:rPr lang="en" sz="22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on at all times when inside classrooms</a:t>
            </a:r>
            <a:br>
              <a:rPr lang="en" sz="22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</a:br>
            <a:r>
              <a:rPr lang="en" sz="2200" dirty="0" smtClean="0">
                <a:solidFill>
                  <a:srgbClr val="002060"/>
                </a:solidFill>
                <a:ea typeface="Calibri"/>
                <a:cs typeface="Calibri"/>
                <a:sym typeface="Calibri"/>
              </a:rPr>
              <a:t>and buildings.  </a:t>
            </a:r>
            <a:endParaRPr lang="en" sz="2200" dirty="0" smtClean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All social distancing measures in the </a:t>
            </a:r>
            <a:b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classrooms</a:t>
            </a:r>
            <a:r>
              <a:rPr lang="en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have been lifted and </a:t>
            </a:r>
            <a:b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classrooms are back to 100% capacity.</a:t>
            </a:r>
            <a:endParaRPr lang="en"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There is hand sanitizer available at </a:t>
            </a:r>
            <a:r>
              <a:rPr lang="en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entrance </a:t>
            </a:r>
            <a:r>
              <a:rPr lang="en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of </a:t>
            </a: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 </a:t>
            </a: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classroom. </a:t>
            </a:r>
            <a:endParaRPr lang="en"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Disinfectant and paper towels are </a:t>
            </a: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also </a:t>
            </a:r>
            <a:r>
              <a:rPr lang="en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available for students who wish </a:t>
            </a: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</a:t>
            </a:r>
            <a:b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clean </a:t>
            </a:r>
            <a:r>
              <a:rPr lang="en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their desk before sitting down.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Windows and doors are kept </a:t>
            </a: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open</a:t>
            </a:r>
            <a:r>
              <a:rPr lang="en" sz="2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to </a:t>
            </a:r>
            <a:b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200" dirty="0" smtClean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facilitate ventilation. </a:t>
            </a:r>
            <a:endParaRPr lang="en" sz="2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" name="Google Shape;342;p29">
            <a:extLst>
              <a:ext uri="{FF2B5EF4-FFF2-40B4-BE49-F238E27FC236}">
                <a16:creationId xmlns:a16="http://schemas.microsoft.com/office/drawing/2014/main" id="{0DE05FD3-FBFC-5B48-958A-1599451D131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t="-383" r="301" b="33825"/>
          <a:stretch/>
        </p:blipFill>
        <p:spPr>
          <a:xfrm>
            <a:off x="0" y="1"/>
            <a:ext cx="9144000" cy="120682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343;p29">
            <a:extLst>
              <a:ext uri="{FF2B5EF4-FFF2-40B4-BE49-F238E27FC236}">
                <a16:creationId xmlns:a16="http://schemas.microsoft.com/office/drawing/2014/main" id="{B91EF43B-9D07-A648-A6C4-BE97DC1057A7}"/>
              </a:ext>
            </a:extLst>
          </p:cNvPr>
          <p:cNvSpPr/>
          <p:nvPr/>
        </p:nvSpPr>
        <p:spPr>
          <a:xfrm>
            <a:off x="-228600" y="1"/>
            <a:ext cx="9563100" cy="1206822"/>
          </a:xfrm>
          <a:prstGeom prst="rect">
            <a:avLst/>
          </a:prstGeom>
          <a:solidFill>
            <a:srgbClr val="202F6A">
              <a:alpha val="84705"/>
            </a:srgbClr>
          </a:solidFill>
          <a:ln>
            <a:noFill/>
          </a:ln>
        </p:spPr>
        <p:txBody>
          <a:bodyPr spcFirstLastPara="1" wrap="square" lIns="85725" tIns="42851" rIns="85725" bIns="42851" anchor="ctr" anchorCtr="0">
            <a:noAutofit/>
          </a:bodyPr>
          <a:lstStyle/>
          <a:p>
            <a:pPr algn="ctr"/>
            <a:endParaRPr sz="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Google Shape;92;p22">
            <a:extLst>
              <a:ext uri="{FF2B5EF4-FFF2-40B4-BE49-F238E27FC236}">
                <a16:creationId xmlns:a16="http://schemas.microsoft.com/office/drawing/2014/main" id="{A9816058-E6B5-B24E-A779-00A60E0E71D0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4997" y="211115"/>
            <a:ext cx="1409067" cy="995707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355;p29">
            <a:extLst>
              <a:ext uri="{FF2B5EF4-FFF2-40B4-BE49-F238E27FC236}">
                <a16:creationId xmlns:a16="http://schemas.microsoft.com/office/drawing/2014/main" id="{CDD4F375-AE28-2740-8689-EC775E390E1D}"/>
              </a:ext>
            </a:extLst>
          </p:cNvPr>
          <p:cNvSpPr txBox="1"/>
          <p:nvPr/>
        </p:nvSpPr>
        <p:spPr>
          <a:xfrm>
            <a:off x="2214908" y="480934"/>
            <a:ext cx="6890991" cy="633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150" tIns="16075" rIns="32150" bIns="16075" anchor="t" anchorCtr="0">
            <a:noAutofit/>
          </a:bodyPr>
          <a:lstStyle/>
          <a:p>
            <a:pPr lvl="0" algn="ctr"/>
            <a:r>
              <a:rPr lang="en-US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  <a:t>COVID MEASURES FOR IN-PERSON CLASSES</a:t>
            </a:r>
            <a:br>
              <a:rPr lang="en-US" sz="2800" b="1" dirty="0">
                <a:solidFill>
                  <a:schemeClr val="lt1"/>
                </a:solidFill>
                <a:ea typeface="Calibri"/>
                <a:cs typeface="Calibri"/>
                <a:sym typeface="Calibri"/>
              </a:rPr>
            </a:br>
            <a:endParaRPr lang="en-US" sz="2800" b="1" dirty="0">
              <a:solidFill>
                <a:schemeClr val="lt1"/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0259" y="470843"/>
            <a:ext cx="476250" cy="476250"/>
          </a:xfrm>
          <a:prstGeom prst="rect">
            <a:avLst/>
          </a:prstGeom>
        </p:spPr>
      </p:pic>
      <p:grpSp>
        <p:nvGrpSpPr>
          <p:cNvPr id="3" name="2 Grupo"/>
          <p:cNvGrpSpPr/>
          <p:nvPr/>
        </p:nvGrpSpPr>
        <p:grpSpPr>
          <a:xfrm>
            <a:off x="5332962" y="1635590"/>
            <a:ext cx="3552657" cy="4688529"/>
            <a:chOff x="5332962" y="1635590"/>
            <a:chExt cx="3552657" cy="4688529"/>
          </a:xfrm>
        </p:grpSpPr>
        <p:pic>
          <p:nvPicPr>
            <p:cNvPr id="12" name="Imagen 1">
              <a:extLst>
                <a:ext uri="{FF2B5EF4-FFF2-40B4-BE49-F238E27FC236}">
                  <a16:creationId xmlns:a16="http://schemas.microsoft.com/office/drawing/2014/main" id="{D7D36D33-1532-4681-AD51-29F1B1335C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2962" y="1635590"/>
              <a:ext cx="3552657" cy="2056588"/>
            </a:xfrm>
            <a:prstGeom prst="rect">
              <a:avLst/>
            </a:prstGeom>
          </p:spPr>
        </p:pic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42952" y="3962135"/>
              <a:ext cx="3542667" cy="23619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477871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0D592A73-8981-0245-8609-BAE090F5A1F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323132" y="-34731"/>
            <a:ext cx="12163795" cy="6944420"/>
          </a:xfrm>
          <a:prstGeom prst="rect">
            <a:avLst/>
          </a:prstGeom>
        </p:spPr>
      </p:pic>
      <p:sp>
        <p:nvSpPr>
          <p:cNvPr id="6" name="TextBox 242"/>
          <p:cNvSpPr txBox="1"/>
          <p:nvPr/>
        </p:nvSpPr>
        <p:spPr>
          <a:xfrm>
            <a:off x="874833" y="383149"/>
            <a:ext cx="2017485" cy="602796"/>
          </a:xfrm>
          <a:prstGeom prst="rect">
            <a:avLst/>
          </a:prstGeom>
          <a:noFill/>
        </p:spPr>
        <p:txBody>
          <a:bodyPr wrap="square" lIns="34292" tIns="17146" rIns="34292" bIns="17146" rtlCol="0">
            <a:spAutoFit/>
          </a:bodyPr>
          <a:lstStyle/>
          <a:p>
            <a:pPr algn="ctr" defTabSz="742644"/>
            <a:r>
              <a:rPr lang="es-ES" sz="3692" b="1" dirty="0" err="1">
                <a:solidFill>
                  <a:srgbClr val="B4DCFA">
                    <a:lumMod val="25000"/>
                  </a:srgbClr>
                </a:solidFill>
                <a:latin typeface="Calibri" panose="020F0502020204030204" pitchFamily="34" charset="0"/>
                <a:cs typeface="Lato Regular"/>
              </a:rPr>
              <a:t>Location</a:t>
            </a:r>
            <a:endParaRPr lang="id-ID" sz="3692" b="1" dirty="0">
              <a:solidFill>
                <a:srgbClr val="B4DCFA">
                  <a:lumMod val="25000"/>
                </a:srgbClr>
              </a:solidFill>
              <a:latin typeface="Calibri" panose="020F0502020204030204" pitchFamily="34" charset="0"/>
              <a:cs typeface="Lato Regular"/>
            </a:endParaRPr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261C687-D2D0-C041-AC5A-9B528D317D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81035" y="475767"/>
            <a:ext cx="417594" cy="417594"/>
          </a:xfrm>
          <a:prstGeom prst="rect">
            <a:avLst/>
          </a:prstGeom>
        </p:spPr>
      </p:pic>
      <p:grpSp>
        <p:nvGrpSpPr>
          <p:cNvPr id="11" name="Grupo 10">
            <a:extLst>
              <a:ext uri="{FF2B5EF4-FFF2-40B4-BE49-F238E27FC236}">
                <a16:creationId xmlns:a16="http://schemas.microsoft.com/office/drawing/2014/main" id="{412C90D9-71CC-A84C-BAA8-7E71867D76C6}"/>
              </a:ext>
            </a:extLst>
          </p:cNvPr>
          <p:cNvGrpSpPr/>
          <p:nvPr/>
        </p:nvGrpSpPr>
        <p:grpSpPr>
          <a:xfrm>
            <a:off x="4154189" y="4299889"/>
            <a:ext cx="1811448" cy="516474"/>
            <a:chOff x="4500372" y="4372463"/>
            <a:chExt cx="2239257" cy="638449"/>
          </a:xfrm>
        </p:grpSpPr>
        <p:cxnSp>
          <p:nvCxnSpPr>
            <p:cNvPr id="7" name="Conector recto de flecha 6">
              <a:extLst>
                <a:ext uri="{FF2B5EF4-FFF2-40B4-BE49-F238E27FC236}">
                  <a16:creationId xmlns:a16="http://schemas.microsoft.com/office/drawing/2014/main" id="{E60A5218-7F41-1F43-82B1-F245C9DF3B2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00372" y="4657344"/>
              <a:ext cx="905256" cy="353568"/>
            </a:xfrm>
            <a:prstGeom prst="straightConnector1">
              <a:avLst/>
            </a:prstGeom>
            <a:ln w="57150">
              <a:solidFill>
                <a:schemeClr val="bg2">
                  <a:lumMod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uadroTexto 9">
              <a:extLst>
                <a:ext uri="{FF2B5EF4-FFF2-40B4-BE49-F238E27FC236}">
                  <a16:creationId xmlns:a16="http://schemas.microsoft.com/office/drawing/2014/main" id="{7F116161-D484-4C4F-884B-3BCFF00977D4}"/>
                </a:ext>
              </a:extLst>
            </p:cNvPr>
            <p:cNvSpPr txBox="1"/>
            <p:nvPr/>
          </p:nvSpPr>
          <p:spPr>
            <a:xfrm>
              <a:off x="5405627" y="4372463"/>
              <a:ext cx="1334002" cy="535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742644"/>
              <a:r>
                <a:rPr lang="es-ES" sz="2215" b="1" dirty="0">
                  <a:solidFill>
                    <a:srgbClr val="B4DCFA">
                      <a:lumMod val="25000"/>
                    </a:srgbClr>
                  </a:solidFill>
                  <a:latin typeface="Calibri"/>
                </a:rPr>
                <a:t>SEVILLE</a:t>
              </a:r>
            </a:p>
          </p:txBody>
        </p: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CCE0ACC8-A560-4F95-9871-BC0E98BA0E7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012" y="-4655"/>
            <a:ext cx="3320543" cy="4615397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612D460B-7F89-451F-B012-4905EE4BF6B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06" y="2195290"/>
            <a:ext cx="2939123" cy="2415452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E1C2B0C-A1A7-45B4-BE7D-489AC54DAE9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95"/>
          <a:stretch/>
        </p:blipFill>
        <p:spPr>
          <a:xfrm>
            <a:off x="-152400" y="-462698"/>
            <a:ext cx="3052411" cy="2652951"/>
          </a:xfrm>
          <a:prstGeom prst="rect">
            <a:avLst/>
          </a:prstGeom>
        </p:spPr>
      </p:pic>
      <p:pic>
        <p:nvPicPr>
          <p:cNvPr id="31" name="Google Shape;440;p32">
            <a:extLst>
              <a:ext uri="{FF2B5EF4-FFF2-40B4-BE49-F238E27FC236}">
                <a16:creationId xmlns:a16="http://schemas.microsoft.com/office/drawing/2014/main" id="{ACE4CA53-3445-0F49-BFD8-F2DF8472C3B3}"/>
              </a:ext>
            </a:extLst>
          </p:cNvPr>
          <p:cNvPicPr preferRelativeResize="0"/>
          <p:nvPr/>
        </p:nvPicPr>
        <p:blipFill rotWithShape="1">
          <a:blip r:embed="rId10">
            <a:alphaModFix/>
          </a:blip>
          <a:srcRect t="-30720" b="6896"/>
          <a:stretch/>
        </p:blipFill>
        <p:spPr>
          <a:xfrm>
            <a:off x="-152400" y="3817951"/>
            <a:ext cx="4388689" cy="3123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428;p32">
            <a:extLst>
              <a:ext uri="{FF2B5EF4-FFF2-40B4-BE49-F238E27FC236}">
                <a16:creationId xmlns:a16="http://schemas.microsoft.com/office/drawing/2014/main" id="{E207344D-BA1B-3F4B-8279-CA0835CE56F8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236290" y="4569087"/>
            <a:ext cx="2266110" cy="2340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841240" y="-4655"/>
            <a:ext cx="3480560" cy="238943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59DF2E-0235-4E4C-8501-555DCA8349D9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02236" y="3107262"/>
            <a:ext cx="4698273" cy="313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2281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Default Theme">
  <a:themeElements>
    <a:clrScheme name="Transmisión de listas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498</TotalTime>
  <Words>470</Words>
  <Application>Microsoft Office PowerPoint</Application>
  <PresentationFormat>Presentación en pantalla (4:3)</PresentationFormat>
  <Paragraphs>80</Paragraphs>
  <Slides>8</Slides>
  <Notes>6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Lato Light</vt:lpstr>
      <vt:lpstr>Lato Regular</vt:lpstr>
      <vt:lpstr>Tema de Office</vt:lpstr>
      <vt:lpstr>1_Default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Pablo de Olavide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jwanmej</dc:creator>
  <cp:lastModifiedBy>jwanmej</cp:lastModifiedBy>
  <cp:revision>48</cp:revision>
  <dcterms:created xsi:type="dcterms:W3CDTF">2021-03-19T09:35:16Z</dcterms:created>
  <dcterms:modified xsi:type="dcterms:W3CDTF">2021-10-22T11:36:30Z</dcterms:modified>
</cp:coreProperties>
</file>